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258" r:id="rId3"/>
    <p:sldId id="294" r:id="rId4"/>
    <p:sldId id="312" r:id="rId5"/>
    <p:sldId id="297" r:id="rId6"/>
    <p:sldId id="278" r:id="rId7"/>
    <p:sldId id="295" r:id="rId8"/>
    <p:sldId id="313" r:id="rId9"/>
    <p:sldId id="315" r:id="rId10"/>
    <p:sldId id="304" r:id="rId11"/>
    <p:sldId id="260" r:id="rId12"/>
    <p:sldId id="298" r:id="rId13"/>
    <p:sldId id="301" r:id="rId14"/>
    <p:sldId id="274" r:id="rId15"/>
    <p:sldId id="275" r:id="rId16"/>
    <p:sldId id="276" r:id="rId17"/>
    <p:sldId id="277" r:id="rId18"/>
    <p:sldId id="288" r:id="rId19"/>
    <p:sldId id="286" r:id="rId20"/>
    <p:sldId id="282" r:id="rId21"/>
    <p:sldId id="292" r:id="rId22"/>
    <p:sldId id="293" r:id="rId23"/>
    <p:sldId id="283" r:id="rId24"/>
    <p:sldId id="290" r:id="rId25"/>
    <p:sldId id="291" r:id="rId26"/>
    <p:sldId id="284" r:id="rId27"/>
    <p:sldId id="279" r:id="rId28"/>
    <p:sldId id="263" r:id="rId29"/>
    <p:sldId id="302" r:id="rId30"/>
    <p:sldId id="303" r:id="rId31"/>
    <p:sldId id="309" r:id="rId32"/>
    <p:sldId id="265" r:id="rId33"/>
    <p:sldId id="305" r:id="rId34"/>
    <p:sldId id="306" r:id="rId35"/>
    <p:sldId id="307" r:id="rId36"/>
    <p:sldId id="308" r:id="rId37"/>
    <p:sldId id="310" r:id="rId38"/>
    <p:sldId id="311" r:id="rId39"/>
  </p:sldIdLst>
  <p:sldSz cx="9144000" cy="6858000" type="screen4x3"/>
  <p:notesSz cx="6858000" cy="9144000"/>
  <p:defaultTextStyle>
    <a:defPPr>
      <a:defRPr lang="en-GB"/>
    </a:defPPr>
    <a:lvl1pPr algn="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a:srgbClr val="00CC66"/>
    <a:srgbClr val="008000"/>
    <a:srgbClr val="CC00CC"/>
    <a:srgbClr val="FFFF00"/>
    <a:srgbClr val="000000"/>
    <a:srgbClr val="FF0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79712" autoAdjust="0"/>
  </p:normalViewPr>
  <p:slideViewPr>
    <p:cSldViewPr>
      <p:cViewPr varScale="1">
        <p:scale>
          <a:sx n="87" d="100"/>
          <a:sy n="87" d="100"/>
        </p:scale>
        <p:origin x="122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de-CH"/>
          </a:p>
        </p:txBody>
      </p:sp>
      <p:sp>
        <p:nvSpPr>
          <p:cNvPr id="2560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de-CH"/>
          </a:p>
        </p:txBody>
      </p:sp>
      <p:sp>
        <p:nvSpPr>
          <p:cNvPr id="2560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de-CH"/>
          </a:p>
        </p:txBody>
      </p:sp>
      <p:sp>
        <p:nvSpPr>
          <p:cNvPr id="2560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7202E620-6967-40E3-AF4A-E5CDF7CEB312}" type="slidenum">
              <a:rPr lang="de-CH" altLang="de-DE"/>
              <a:pPr/>
              <a:t>‹Nr.›</a:t>
            </a:fld>
            <a:endParaRPr lang="de-CH" alt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en-GB"/>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GB"/>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Textmasterformate durch Klicken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en-GB"/>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528CFDAE-7497-4E66-8AA4-93B04A41F7C5}" type="slidenum">
              <a:rPr lang="en-GB" altLang="de-DE"/>
              <a:pPr/>
              <a:t>‹Nr.›</a:t>
            </a:fld>
            <a:endParaRPr lang="en-GB"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218864F-9F3B-4B96-BF3B-30861265CD94}" type="slidenum">
              <a:rPr lang="en-GB" altLang="de-DE"/>
              <a:pPr eaLnBrk="1" hangingPunct="1"/>
              <a:t>1</a:t>
            </a:fld>
            <a:endParaRPr lang="en-GB" altLang="de-DE"/>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CH" altLang="de-DE">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Folienbildplatzhalter 1"/>
          <p:cNvSpPr>
            <a:spLocks noGrp="1" noRot="1" noChangeAspect="1"/>
          </p:cNvSpPr>
          <p:nvPr>
            <p:ph type="sldImg"/>
          </p:nvPr>
        </p:nvSpPr>
        <p:spPr bwMode="auto">
          <a:noFill/>
          <a:ln>
            <a:solidFill>
              <a:srgbClr val="000000"/>
            </a:solidFill>
            <a:miter lim="800000"/>
            <a:headEnd/>
            <a:tailEnd/>
          </a:ln>
        </p:spPr>
      </p:sp>
      <p:sp>
        <p:nvSpPr>
          <p:cNvPr id="20482" name="Notizenplatzhalter 2"/>
          <p:cNvSpPr>
            <a:spLocks noGrp="1"/>
          </p:cNvSpPr>
          <p:nvPr>
            <p:ph type="body" idx="1"/>
          </p:nvPr>
        </p:nvSpPr>
        <p:spPr bwMode="auto">
          <a:noFill/>
        </p:spPr>
        <p:txBody>
          <a:bodyPr/>
          <a:lstStyle/>
          <a:p>
            <a:pPr defTabSz="493713" eaLnBrk="1" hangingPunct="1">
              <a:spcBef>
                <a:spcPct val="0"/>
              </a:spcBef>
            </a:pPr>
            <a:r>
              <a:rPr lang="de-DE">
                <a:ea typeface="ヒラギノ角ゴ Pro W3" pitchFamily="-72" charset="-128"/>
                <a:cs typeface="ヒラギノ角ゴ Pro W3" pitchFamily="-72" charset="-128"/>
              </a:rPr>
              <a:t>Folie bearbeitbar/animiert</a:t>
            </a:r>
          </a:p>
        </p:txBody>
      </p:sp>
      <p:sp>
        <p:nvSpPr>
          <p:cNvPr id="20483" name="Kopfzeilenplatzhalter 3"/>
          <p:cNvSpPr>
            <a:spLocks noGrp="1"/>
          </p:cNvSpPr>
          <p:nvPr>
            <p:ph type="hdr" sz="quarter"/>
          </p:nvPr>
        </p:nvSpPr>
        <p:spPr bwMode="auto">
          <a:noFill/>
          <a:ln>
            <a:miter lim="800000"/>
            <a:headEnd/>
            <a:tailEnd/>
          </a:ln>
        </p:spPr>
        <p:txBody>
          <a:bodyPr/>
          <a:lstStyle/>
          <a:p>
            <a:r>
              <a:rPr lang="de-DE">
                <a:latin typeface="Calibri" pitchFamily="-72" charset="0"/>
                <a:ea typeface="ヒラギノ角ゴ Pro W3" pitchFamily="-72" charset="-128"/>
                <a:cs typeface="ヒラギノ角ゴ Pro W3" pitchFamily="-72" charset="-128"/>
              </a:rPr>
              <a:t>1  Ökologische und energiepolitische Herausforderungen</a:t>
            </a:r>
          </a:p>
        </p:txBody>
      </p:sp>
    </p:spTree>
    <p:extLst>
      <p:ext uri="{BB962C8B-B14F-4D97-AF65-F5344CB8AC3E}">
        <p14:creationId xmlns:p14="http://schemas.microsoft.com/office/powerpoint/2010/main" val="1998588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Folienbildplatzhalter 1"/>
          <p:cNvSpPr>
            <a:spLocks noGrp="1" noRot="1" noChangeAspect="1"/>
          </p:cNvSpPr>
          <p:nvPr>
            <p:ph type="sldImg"/>
          </p:nvPr>
        </p:nvSpPr>
        <p:spPr bwMode="auto">
          <a:noFill/>
          <a:ln>
            <a:solidFill>
              <a:srgbClr val="000000"/>
            </a:solidFill>
            <a:miter lim="800000"/>
            <a:headEnd/>
            <a:tailEnd/>
          </a:ln>
        </p:spPr>
      </p:sp>
      <p:sp>
        <p:nvSpPr>
          <p:cNvPr id="12290" name="Notizenplatzhalter 2"/>
          <p:cNvSpPr>
            <a:spLocks noGrp="1"/>
          </p:cNvSpPr>
          <p:nvPr>
            <p:ph type="body" idx="1"/>
          </p:nvPr>
        </p:nvSpPr>
        <p:spPr bwMode="auto">
          <a:noFill/>
        </p:spPr>
        <p:txBody>
          <a:bodyPr/>
          <a:lstStyle/>
          <a:p>
            <a:pPr defTabSz="493713" eaLnBrk="1" hangingPunct="1">
              <a:spcBef>
                <a:spcPct val="0"/>
              </a:spcBef>
            </a:pPr>
            <a:r>
              <a:rPr lang="de-DE">
                <a:ea typeface="ヒラギノ角ゴ Pro W3" pitchFamily="-72" charset="-128"/>
                <a:cs typeface="ヒラギノ角ゴ Pro W3" pitchFamily="-72" charset="-128"/>
              </a:rPr>
              <a:t>Folie bearbeitbar/animiert</a:t>
            </a:r>
          </a:p>
        </p:txBody>
      </p:sp>
      <p:sp>
        <p:nvSpPr>
          <p:cNvPr id="12291" name="Kopfzeilenplatzhalter 3"/>
          <p:cNvSpPr>
            <a:spLocks noGrp="1"/>
          </p:cNvSpPr>
          <p:nvPr>
            <p:ph type="hdr" sz="quarter"/>
          </p:nvPr>
        </p:nvSpPr>
        <p:spPr bwMode="auto">
          <a:noFill/>
          <a:ln>
            <a:miter lim="800000"/>
            <a:headEnd/>
            <a:tailEnd/>
          </a:ln>
        </p:spPr>
        <p:txBody>
          <a:bodyPr/>
          <a:lstStyle/>
          <a:p>
            <a:r>
              <a:rPr lang="de-DE">
                <a:latin typeface="Calibri" pitchFamily="-72" charset="0"/>
                <a:ea typeface="ヒラギノ角ゴ Pro W3" pitchFamily="-72" charset="-128"/>
                <a:cs typeface="ヒラギノ角ゴ Pro W3" pitchFamily="-72" charset="-128"/>
              </a:rPr>
              <a:t>1  Ökologische und energiepolitische Herausforderungen</a:t>
            </a:r>
          </a:p>
        </p:txBody>
      </p:sp>
    </p:spTree>
    <p:extLst>
      <p:ext uri="{BB962C8B-B14F-4D97-AF65-F5344CB8AC3E}">
        <p14:creationId xmlns:p14="http://schemas.microsoft.com/office/powerpoint/2010/main" val="4189110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Folienbildplatzhalter 1"/>
          <p:cNvSpPr>
            <a:spLocks noGrp="1" noRot="1" noChangeAspect="1"/>
          </p:cNvSpPr>
          <p:nvPr>
            <p:ph type="sldImg"/>
          </p:nvPr>
        </p:nvSpPr>
        <p:spPr bwMode="auto">
          <a:noFill/>
          <a:ln>
            <a:solidFill>
              <a:srgbClr val="000000"/>
            </a:solidFill>
            <a:miter lim="800000"/>
            <a:headEnd/>
            <a:tailEnd/>
          </a:ln>
        </p:spPr>
      </p:sp>
      <p:sp>
        <p:nvSpPr>
          <p:cNvPr id="14338" name="Notizenplatzhalter 2"/>
          <p:cNvSpPr>
            <a:spLocks noGrp="1"/>
          </p:cNvSpPr>
          <p:nvPr>
            <p:ph type="body" idx="1"/>
          </p:nvPr>
        </p:nvSpPr>
        <p:spPr bwMode="auto">
          <a:noFill/>
        </p:spPr>
        <p:txBody>
          <a:bodyPr/>
          <a:lstStyle/>
          <a:p>
            <a:pPr defTabSz="493713" eaLnBrk="1" hangingPunct="1">
              <a:spcBef>
                <a:spcPct val="0"/>
              </a:spcBef>
            </a:pPr>
            <a:r>
              <a:rPr lang="de-DE">
                <a:ea typeface="ヒラギノ角ゴ Pro W3" pitchFamily="-72" charset="-128"/>
                <a:cs typeface="ヒラギノ角ゴ Pro W3" pitchFamily="-72" charset="-128"/>
              </a:rPr>
              <a:t>Folie bearbeitbar/animiert</a:t>
            </a:r>
          </a:p>
        </p:txBody>
      </p:sp>
      <p:sp>
        <p:nvSpPr>
          <p:cNvPr id="14339" name="Kopfzeilenplatzhalter 3"/>
          <p:cNvSpPr>
            <a:spLocks noGrp="1"/>
          </p:cNvSpPr>
          <p:nvPr>
            <p:ph type="hdr" sz="quarter"/>
          </p:nvPr>
        </p:nvSpPr>
        <p:spPr bwMode="auto">
          <a:noFill/>
          <a:ln>
            <a:miter lim="800000"/>
            <a:headEnd/>
            <a:tailEnd/>
          </a:ln>
        </p:spPr>
        <p:txBody>
          <a:bodyPr/>
          <a:lstStyle/>
          <a:p>
            <a:r>
              <a:rPr lang="de-DE">
                <a:latin typeface="Calibri" pitchFamily="-72" charset="0"/>
                <a:ea typeface="ヒラギノ角ゴ Pro W3" pitchFamily="-72" charset="-128"/>
                <a:cs typeface="ヒラギノ角ゴ Pro W3" pitchFamily="-72" charset="-128"/>
              </a:rPr>
              <a:t>1  Ökologische und energiepolitische Herausforderungen</a:t>
            </a:r>
          </a:p>
        </p:txBody>
      </p:sp>
    </p:spTree>
    <p:extLst>
      <p:ext uri="{BB962C8B-B14F-4D97-AF65-F5344CB8AC3E}">
        <p14:creationId xmlns:p14="http://schemas.microsoft.com/office/powerpoint/2010/main" val="15530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Folienbildplatzhalter 1"/>
          <p:cNvSpPr>
            <a:spLocks noGrp="1" noRot="1" noChangeAspect="1"/>
          </p:cNvSpPr>
          <p:nvPr>
            <p:ph type="sldImg"/>
          </p:nvPr>
        </p:nvSpPr>
        <p:spPr bwMode="auto">
          <a:noFill/>
          <a:ln>
            <a:solidFill>
              <a:srgbClr val="000000"/>
            </a:solidFill>
            <a:miter lim="800000"/>
            <a:headEnd/>
            <a:tailEnd/>
          </a:ln>
        </p:spPr>
      </p:sp>
      <p:sp>
        <p:nvSpPr>
          <p:cNvPr id="28674" name="Notizenplatzhalter 2"/>
          <p:cNvSpPr>
            <a:spLocks noGrp="1"/>
          </p:cNvSpPr>
          <p:nvPr>
            <p:ph type="body" idx="1"/>
          </p:nvPr>
        </p:nvSpPr>
        <p:spPr bwMode="auto">
          <a:noFill/>
        </p:spPr>
        <p:txBody>
          <a:bodyPr/>
          <a:lstStyle/>
          <a:p>
            <a:pPr defTabSz="493713" eaLnBrk="1" hangingPunct="1">
              <a:spcBef>
                <a:spcPct val="0"/>
              </a:spcBef>
            </a:pPr>
            <a:r>
              <a:rPr lang="de-DE">
                <a:ea typeface="ヒラギノ角ゴ Pro W3" pitchFamily="-72" charset="-128"/>
                <a:cs typeface="ヒラギノ角ゴ Pro W3" pitchFamily="-72" charset="-128"/>
              </a:rPr>
              <a:t>Folie bearbeitbar/animiert</a:t>
            </a:r>
          </a:p>
        </p:txBody>
      </p:sp>
      <p:sp>
        <p:nvSpPr>
          <p:cNvPr id="28675" name="Kopfzeilenplatzhalter 3"/>
          <p:cNvSpPr>
            <a:spLocks noGrp="1"/>
          </p:cNvSpPr>
          <p:nvPr>
            <p:ph type="hdr" sz="quarter"/>
          </p:nvPr>
        </p:nvSpPr>
        <p:spPr bwMode="auto">
          <a:noFill/>
          <a:ln>
            <a:miter lim="800000"/>
            <a:headEnd/>
            <a:tailEnd/>
          </a:ln>
        </p:spPr>
        <p:txBody>
          <a:bodyPr/>
          <a:lstStyle/>
          <a:p>
            <a:r>
              <a:rPr lang="de-DE">
                <a:latin typeface="Calibri" pitchFamily="-72" charset="0"/>
                <a:ea typeface="ヒラギノ角ゴ Pro W3" pitchFamily="-72" charset="-128"/>
                <a:cs typeface="ヒラギノ角ゴ Pro W3" pitchFamily="-72" charset="-128"/>
              </a:rPr>
              <a:t>1  Ökologische und energiepolitische Herausforderungen</a:t>
            </a:r>
          </a:p>
        </p:txBody>
      </p:sp>
    </p:spTree>
    <p:extLst>
      <p:ext uri="{BB962C8B-B14F-4D97-AF65-F5344CB8AC3E}">
        <p14:creationId xmlns:p14="http://schemas.microsoft.com/office/powerpoint/2010/main" val="3397979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Folienbildplatzhalter 1"/>
          <p:cNvSpPr>
            <a:spLocks noGrp="1" noRot="1" noChangeAspect="1"/>
          </p:cNvSpPr>
          <p:nvPr>
            <p:ph type="sldImg"/>
          </p:nvPr>
        </p:nvSpPr>
        <p:spPr bwMode="auto">
          <a:noFill/>
          <a:ln>
            <a:solidFill>
              <a:srgbClr val="000000"/>
            </a:solidFill>
            <a:miter lim="800000"/>
            <a:headEnd/>
            <a:tailEnd/>
          </a:ln>
        </p:spPr>
      </p:sp>
      <p:sp>
        <p:nvSpPr>
          <p:cNvPr id="30722" name="Notizenplatzhalter 2"/>
          <p:cNvSpPr>
            <a:spLocks noGrp="1"/>
          </p:cNvSpPr>
          <p:nvPr>
            <p:ph type="body" idx="1"/>
          </p:nvPr>
        </p:nvSpPr>
        <p:spPr bwMode="auto">
          <a:noFill/>
        </p:spPr>
        <p:txBody>
          <a:bodyPr/>
          <a:lstStyle/>
          <a:p>
            <a:pPr defTabSz="534988" eaLnBrk="1" hangingPunct="1">
              <a:spcBef>
                <a:spcPct val="0"/>
              </a:spcBef>
            </a:pPr>
            <a:r>
              <a:rPr lang="de-DE">
                <a:ea typeface="ヒラギノ角ゴ Pro W3" pitchFamily="-72" charset="-128"/>
                <a:cs typeface="ヒラギノ角ゴ Pro W3" pitchFamily="-72" charset="-128"/>
              </a:rPr>
              <a:t>Folie bearbeitbar/animierbar</a:t>
            </a:r>
          </a:p>
        </p:txBody>
      </p:sp>
      <p:sp>
        <p:nvSpPr>
          <p:cNvPr id="30723" name="Kopfzeilenplatzhalter 3"/>
          <p:cNvSpPr>
            <a:spLocks noGrp="1"/>
          </p:cNvSpPr>
          <p:nvPr>
            <p:ph type="hdr" sz="quarter"/>
          </p:nvPr>
        </p:nvSpPr>
        <p:spPr bwMode="auto">
          <a:noFill/>
          <a:ln>
            <a:miter lim="800000"/>
            <a:headEnd/>
            <a:tailEnd/>
          </a:ln>
        </p:spPr>
        <p:txBody>
          <a:bodyPr/>
          <a:lstStyle/>
          <a:p>
            <a:r>
              <a:rPr lang="de-DE">
                <a:latin typeface="Calibri" pitchFamily="-72" charset="0"/>
                <a:ea typeface="ヒラギノ角ゴ Pro W3" pitchFamily="-72" charset="-128"/>
                <a:cs typeface="ヒラギノ角ゴ Pro W3" pitchFamily="-72" charset="-128"/>
              </a:rPr>
              <a:t>1  Ökologische und energiepolitische Herausforderungen</a:t>
            </a:r>
          </a:p>
        </p:txBody>
      </p:sp>
    </p:spTree>
    <p:extLst>
      <p:ext uri="{BB962C8B-B14F-4D97-AF65-F5344CB8AC3E}">
        <p14:creationId xmlns:p14="http://schemas.microsoft.com/office/powerpoint/2010/main" val="280214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Folienbildplatzhalter 1"/>
          <p:cNvSpPr>
            <a:spLocks noGrp="1" noRot="1" noChangeAspect="1"/>
          </p:cNvSpPr>
          <p:nvPr>
            <p:ph type="sldImg"/>
          </p:nvPr>
        </p:nvSpPr>
        <p:spPr bwMode="auto">
          <a:noFill/>
          <a:ln>
            <a:solidFill>
              <a:srgbClr val="000000"/>
            </a:solidFill>
            <a:miter lim="800000"/>
            <a:headEnd/>
            <a:tailEnd/>
          </a:ln>
        </p:spPr>
      </p:sp>
      <p:sp>
        <p:nvSpPr>
          <p:cNvPr id="16386" name="Notizenplatzhalter 2"/>
          <p:cNvSpPr>
            <a:spLocks noGrp="1"/>
          </p:cNvSpPr>
          <p:nvPr>
            <p:ph type="body" idx="1"/>
          </p:nvPr>
        </p:nvSpPr>
        <p:spPr bwMode="auto">
          <a:noFill/>
        </p:spPr>
        <p:txBody>
          <a:bodyPr/>
          <a:lstStyle/>
          <a:p>
            <a:pPr defTabSz="493713" eaLnBrk="1" hangingPunct="1">
              <a:spcBef>
                <a:spcPct val="0"/>
              </a:spcBef>
            </a:pPr>
            <a:r>
              <a:rPr lang="de-DE">
                <a:ea typeface="ヒラギノ角ゴ Pro W3" pitchFamily="-72" charset="-128"/>
                <a:cs typeface="ヒラギノ角ゴ Pro W3" pitchFamily="-72" charset="-128"/>
              </a:rPr>
              <a:t>Folie bearbeitbar/animierbar</a:t>
            </a:r>
          </a:p>
        </p:txBody>
      </p:sp>
      <p:sp>
        <p:nvSpPr>
          <p:cNvPr id="16387" name="Kopfzeilenplatzhalter 3"/>
          <p:cNvSpPr>
            <a:spLocks noGrp="1"/>
          </p:cNvSpPr>
          <p:nvPr>
            <p:ph type="hdr" sz="quarter"/>
          </p:nvPr>
        </p:nvSpPr>
        <p:spPr bwMode="auto">
          <a:noFill/>
          <a:ln>
            <a:miter lim="800000"/>
            <a:headEnd/>
            <a:tailEnd/>
          </a:ln>
        </p:spPr>
        <p:txBody>
          <a:bodyPr/>
          <a:lstStyle/>
          <a:p>
            <a:r>
              <a:rPr lang="de-DE">
                <a:latin typeface="Calibri" pitchFamily="-72" charset="0"/>
                <a:ea typeface="ヒラギノ角ゴ Pro W3" pitchFamily="-72" charset="-128"/>
                <a:cs typeface="ヒラギノ角ゴ Pro W3" pitchFamily="-72" charset="-128"/>
              </a:rPr>
              <a:t>1  Ökologische und energiepolitische Herausforderungen</a:t>
            </a:r>
          </a:p>
        </p:txBody>
      </p:sp>
    </p:spTree>
    <p:extLst>
      <p:ext uri="{BB962C8B-B14F-4D97-AF65-F5344CB8AC3E}">
        <p14:creationId xmlns:p14="http://schemas.microsoft.com/office/powerpoint/2010/main" val="2307239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Folienbildplatzhalter 1"/>
          <p:cNvSpPr>
            <a:spLocks noGrp="1" noRot="1" noChangeAspect="1"/>
          </p:cNvSpPr>
          <p:nvPr>
            <p:ph type="sldImg"/>
          </p:nvPr>
        </p:nvSpPr>
        <p:spPr bwMode="auto">
          <a:noFill/>
          <a:ln>
            <a:solidFill>
              <a:srgbClr val="000000"/>
            </a:solidFill>
            <a:miter lim="800000"/>
            <a:headEnd/>
            <a:tailEnd/>
          </a:ln>
        </p:spPr>
      </p:sp>
      <p:sp>
        <p:nvSpPr>
          <p:cNvPr id="6146" name="Notizenplatzhalter 2"/>
          <p:cNvSpPr>
            <a:spLocks noGrp="1"/>
          </p:cNvSpPr>
          <p:nvPr>
            <p:ph type="body" idx="1"/>
          </p:nvPr>
        </p:nvSpPr>
        <p:spPr bwMode="auto">
          <a:noFill/>
        </p:spPr>
        <p:txBody>
          <a:bodyPr/>
          <a:lstStyle/>
          <a:p>
            <a:pPr defTabSz="534988" eaLnBrk="1" hangingPunct="1">
              <a:spcBef>
                <a:spcPct val="0"/>
              </a:spcBef>
            </a:pPr>
            <a:r>
              <a:rPr lang="de-DE">
                <a:ea typeface="ヒラギノ角ゴ Pro W3" pitchFamily="-72" charset="-128"/>
                <a:cs typeface="ヒラギノ角ゴ Pro W3" pitchFamily="-72" charset="-128"/>
              </a:rPr>
              <a:t>Folie bearbeitbar/animierbar</a:t>
            </a:r>
          </a:p>
        </p:txBody>
      </p:sp>
      <p:sp>
        <p:nvSpPr>
          <p:cNvPr id="6147" name="Kopfzeilenplatzhalter 3"/>
          <p:cNvSpPr>
            <a:spLocks noGrp="1"/>
          </p:cNvSpPr>
          <p:nvPr>
            <p:ph type="hdr" sz="quarter"/>
          </p:nvPr>
        </p:nvSpPr>
        <p:spPr bwMode="auto">
          <a:noFill/>
          <a:ln>
            <a:miter lim="800000"/>
            <a:headEnd/>
            <a:tailEnd/>
          </a:ln>
        </p:spPr>
        <p:txBody>
          <a:bodyPr/>
          <a:lstStyle/>
          <a:p>
            <a:r>
              <a:rPr lang="de-DE">
                <a:latin typeface="Calibri" pitchFamily="-72" charset="0"/>
                <a:ea typeface="ヒラギノ角ゴ Pro W3" pitchFamily="-72" charset="-128"/>
                <a:cs typeface="ヒラギノ角ゴ Pro W3" pitchFamily="-72" charset="-128"/>
              </a:rPr>
              <a:t>1  Ökologische und energiepolitische Herausforderungen</a:t>
            </a:r>
          </a:p>
        </p:txBody>
      </p:sp>
    </p:spTree>
    <p:extLst>
      <p:ext uri="{BB962C8B-B14F-4D97-AF65-F5344CB8AC3E}">
        <p14:creationId xmlns:p14="http://schemas.microsoft.com/office/powerpoint/2010/main" val="2223269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F6BBA56-ACA4-404E-8A61-320B51331DC3}" type="slidenum">
              <a:rPr lang="en-GB" altLang="de-DE"/>
              <a:pPr eaLnBrk="1" hangingPunct="1"/>
              <a:t>28</a:t>
            </a:fld>
            <a:endParaRPr lang="en-GB" altLang="de-DE"/>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CH" altLang="de-DE">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Placeholder 2"/>
          <p:cNvSpPr>
            <a:spLocks noGrp="1" noRot="1" noChangeAspect="1"/>
          </p:cNvSpPr>
          <p:nvPr>
            <p:ph type="sldImg"/>
          </p:nvPr>
        </p:nvSpPr>
        <p:spPr bwMode="auto">
          <a:noFill/>
          <a:ln>
            <a:solidFill>
              <a:srgbClr val="000000"/>
            </a:solidFill>
            <a:miter lim="800000"/>
            <a:headEnd/>
            <a:tailEnd/>
          </a:ln>
        </p:spPr>
      </p:sp>
      <p:sp>
        <p:nvSpPr>
          <p:cNvPr id="64515" name="Placeholder 3"/>
          <p:cNvSpPr>
            <a:spLocks noGrp="1"/>
          </p:cNvSpPr>
          <p:nvPr>
            <p:ph type="body" idx="1"/>
          </p:nvPr>
        </p:nvSpPr>
        <p:spPr bwMode="auto">
          <a:noFill/>
        </p:spPr>
        <p:txBody>
          <a:bodyPr/>
          <a:lstStyle/>
          <a:p>
            <a:pPr eaLnBrk="1" hangingPunct="1">
              <a:spcBef>
                <a:spcPct val="0"/>
              </a:spcBef>
            </a:pPr>
            <a:endParaRPr lang="de-DE" sz="2400">
              <a:latin typeface="Arial" pitchFamily="-72" charset="0"/>
              <a:ea typeface="ＭＳ Ｐゴシック" pitchFamily="-72" charset="-128"/>
              <a:cs typeface="ＭＳ Ｐゴシック" pitchFamily="-72" charset="-128"/>
            </a:endParaRPr>
          </a:p>
        </p:txBody>
      </p:sp>
    </p:spTree>
    <p:extLst>
      <p:ext uri="{BB962C8B-B14F-4D97-AF65-F5344CB8AC3E}">
        <p14:creationId xmlns:p14="http://schemas.microsoft.com/office/powerpoint/2010/main" val="1433457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3A4CC46-BCC3-4BAD-A76E-51C3189C4BC3}" type="slidenum">
              <a:rPr lang="en-GB" altLang="de-DE"/>
              <a:pPr eaLnBrk="1" hangingPunct="1"/>
              <a:t>32</a:t>
            </a:fld>
            <a:endParaRPr lang="en-GB" altLang="de-DE"/>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CH" altLang="de-DE">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ACF94E0-B597-44A4-AFC3-F6C19F2598F0}" type="slidenum">
              <a:rPr lang="en-GB" altLang="de-DE"/>
              <a:pPr eaLnBrk="1" hangingPunct="1"/>
              <a:t>2</a:t>
            </a:fld>
            <a:endParaRPr lang="en-GB" altLang="de-DE"/>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de-DE">
                <a:latin typeface="Arial" panose="020B0604020202020204" pitchFamily="34" charset="0"/>
              </a:rPr>
              <a:t>Über rot hinterlegte Themen wird hauptsächlich gesprochen im Unterricht</a:t>
            </a:r>
          </a:p>
          <a:p>
            <a:pPr eaLnBrk="1" hangingPunct="1"/>
            <a:endParaRPr lang="en-GB" altLang="de-DE">
              <a:latin typeface="Arial" panose="020B0604020202020204" pitchFamily="34" charset="0"/>
            </a:endParaRPr>
          </a:p>
          <a:p>
            <a:pPr eaLnBrk="1" hangingPunct="1"/>
            <a:r>
              <a:rPr lang="en-GB" altLang="de-DE">
                <a:latin typeface="Arial" panose="020B0604020202020204" pitchFamily="34" charset="0"/>
              </a:rPr>
              <a:t>Recht ist ein Sammelbegriff für alle vom Staat erlassenen Regeln (Gesetze und für anerkannte Regeln (Gewohnheitsrecht, Rechtslehre), die von staatlichen Organen (Gerichte) auch durchgesetzt werden.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Placeholder 2"/>
          <p:cNvSpPr>
            <a:spLocks noGrp="1" noRot="1" noChangeAspect="1"/>
          </p:cNvSpPr>
          <p:nvPr>
            <p:ph type="sldImg"/>
          </p:nvPr>
        </p:nvSpPr>
        <p:spPr bwMode="auto">
          <a:noFill/>
          <a:ln>
            <a:solidFill>
              <a:srgbClr val="000000"/>
            </a:solidFill>
            <a:miter lim="800000"/>
            <a:headEnd/>
            <a:tailEnd/>
          </a:ln>
        </p:spPr>
      </p:sp>
      <p:sp>
        <p:nvSpPr>
          <p:cNvPr id="45058" name="Placeholder 3"/>
          <p:cNvSpPr>
            <a:spLocks noGrp="1"/>
          </p:cNvSpPr>
          <p:nvPr>
            <p:ph type="body" idx="1"/>
          </p:nvPr>
        </p:nvSpPr>
        <p:spPr bwMode="auto">
          <a:noFill/>
          <a:ln>
            <a:solidFill>
              <a:srgbClr val="000000"/>
            </a:solidFill>
            <a:miter lim="800000"/>
            <a:headEnd/>
            <a:tailEnd/>
          </a:ln>
        </p:spPr>
        <p:txBody>
          <a:bodyPr/>
          <a:lstStyle/>
          <a:p>
            <a:pPr eaLnBrk="1" hangingPunct="1">
              <a:spcBef>
                <a:spcPct val="0"/>
              </a:spcBef>
            </a:pPr>
            <a:endParaRPr lang="de-DE" sz="2400">
              <a:latin typeface="Arial" pitchFamily="-72" charset="0"/>
              <a:ea typeface="ＭＳ Ｐゴシック" pitchFamily="-72" charset="-128"/>
              <a:cs typeface="ＭＳ Ｐゴシック" pitchFamily="-72" charset="-128"/>
            </a:endParaRPr>
          </a:p>
        </p:txBody>
      </p:sp>
    </p:spTree>
    <p:extLst>
      <p:ext uri="{BB962C8B-B14F-4D97-AF65-F5344CB8AC3E}">
        <p14:creationId xmlns:p14="http://schemas.microsoft.com/office/powerpoint/2010/main" val="4087435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Placeholder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47106" name="Placeholder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de-DE" sz="2400">
              <a:latin typeface="Arial" pitchFamily="-72" charset="0"/>
              <a:ea typeface="ＭＳ Ｐゴシック" pitchFamily="-72" charset="-128"/>
              <a:cs typeface="ＭＳ Ｐゴシック" pitchFamily="-72" charset="-128"/>
            </a:endParaRPr>
          </a:p>
        </p:txBody>
      </p:sp>
    </p:spTree>
    <p:extLst>
      <p:ext uri="{BB962C8B-B14F-4D97-AF65-F5344CB8AC3E}">
        <p14:creationId xmlns:p14="http://schemas.microsoft.com/office/powerpoint/2010/main" val="4079392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Placeholder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49154" name="Placeholder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de-DE" sz="2400">
              <a:latin typeface="Arial" pitchFamily="-72" charset="0"/>
              <a:ea typeface="ＭＳ Ｐゴシック" pitchFamily="-72" charset="-128"/>
              <a:cs typeface="ＭＳ Ｐゴシック" pitchFamily="-72" charset="-128"/>
            </a:endParaRPr>
          </a:p>
        </p:txBody>
      </p:sp>
    </p:spTree>
    <p:extLst>
      <p:ext uri="{BB962C8B-B14F-4D97-AF65-F5344CB8AC3E}">
        <p14:creationId xmlns:p14="http://schemas.microsoft.com/office/powerpoint/2010/main" val="2212380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Placeholder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51202" name="Placeholder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de-DE" sz="2400">
              <a:latin typeface="Arial" pitchFamily="-72" charset="0"/>
              <a:ea typeface="ＭＳ Ｐゴシック" pitchFamily="-72" charset="-128"/>
              <a:cs typeface="ＭＳ Ｐゴシック" pitchFamily="-72" charset="-128"/>
            </a:endParaRPr>
          </a:p>
        </p:txBody>
      </p:sp>
    </p:spTree>
    <p:extLst>
      <p:ext uri="{BB962C8B-B14F-4D97-AF65-F5344CB8AC3E}">
        <p14:creationId xmlns:p14="http://schemas.microsoft.com/office/powerpoint/2010/main" val="336543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bildplatzhalt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434"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de-DE">
                <a:latin typeface="Calibri" charset="0"/>
              </a:rPr>
              <a:t>Folie bearbeitbar/animierbar</a:t>
            </a:r>
          </a:p>
        </p:txBody>
      </p:sp>
      <p:sp>
        <p:nvSpPr>
          <p:cNvPr id="18435" name="Überschriftenplatzhalter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eaLnBrk="1" fontAlgn="base" hangingPunct="1">
              <a:spcBef>
                <a:spcPct val="0"/>
              </a:spcBef>
              <a:spcAft>
                <a:spcPct val="0"/>
              </a:spcAft>
            </a:pPr>
            <a:r>
              <a:rPr lang="de-DE" sz="1200"/>
              <a:t>1  Ökologische und energiepolitische Herausforderungen</a:t>
            </a:r>
          </a:p>
        </p:txBody>
      </p:sp>
    </p:spTree>
    <p:extLst>
      <p:ext uri="{BB962C8B-B14F-4D97-AF65-F5344CB8AC3E}">
        <p14:creationId xmlns:p14="http://schemas.microsoft.com/office/powerpoint/2010/main" val="1884634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036D058-E699-4670-A4D8-B10A6C5A84EC}" type="slidenum">
              <a:rPr lang="en-GB" altLang="de-DE"/>
              <a:pPr eaLnBrk="1" hangingPunct="1"/>
              <a:t>11</a:t>
            </a:fld>
            <a:endParaRPr lang="en-GB" altLang="de-DE"/>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CH" altLang="de-DE">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bildplatzhalt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434"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de-DE">
                <a:latin typeface="Calibri" charset="0"/>
              </a:rPr>
              <a:t>Folie bearbeitbar/animiert</a:t>
            </a:r>
          </a:p>
        </p:txBody>
      </p:sp>
      <p:sp>
        <p:nvSpPr>
          <p:cNvPr id="18435" name="Überschriftenplatzhalter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eaLnBrk="1" fontAlgn="base" hangingPunct="1">
              <a:spcBef>
                <a:spcPct val="0"/>
              </a:spcBef>
              <a:spcAft>
                <a:spcPct val="0"/>
              </a:spcAft>
            </a:pPr>
            <a:r>
              <a:rPr lang="de-DE" sz="1200"/>
              <a:t>1  Ökologische und energiepolitische Herausforderungen</a:t>
            </a:r>
          </a:p>
        </p:txBody>
      </p:sp>
    </p:spTree>
    <p:extLst>
      <p:ext uri="{BB962C8B-B14F-4D97-AF65-F5344CB8AC3E}">
        <p14:creationId xmlns:p14="http://schemas.microsoft.com/office/powerpoint/2010/main" val="2743835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bildplatzhalt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434"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de-DE">
                <a:latin typeface="Calibri" charset="0"/>
              </a:rPr>
              <a:t>Abbildung aus dem Lehrmittel, nicht animierbar</a:t>
            </a:r>
          </a:p>
        </p:txBody>
      </p:sp>
      <p:sp>
        <p:nvSpPr>
          <p:cNvPr id="18435" name="Überschriftenplatzhalter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eaLnBrk="1" fontAlgn="base" hangingPunct="1">
              <a:spcBef>
                <a:spcPct val="0"/>
              </a:spcBef>
              <a:spcAft>
                <a:spcPct val="0"/>
              </a:spcAft>
            </a:pPr>
            <a:r>
              <a:rPr lang="de-DE" sz="1200"/>
              <a:t>1  Ökologische und energiepolitische Herausforderungen</a:t>
            </a:r>
          </a:p>
        </p:txBody>
      </p:sp>
    </p:spTree>
    <p:extLst>
      <p:ext uri="{BB962C8B-B14F-4D97-AF65-F5344CB8AC3E}">
        <p14:creationId xmlns:p14="http://schemas.microsoft.com/office/powerpoint/2010/main" val="344513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bildplatzhalt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434"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de-DE">
                <a:latin typeface="Calibri" charset="0"/>
              </a:rPr>
              <a:t>Folie bearbeitbar/animiert</a:t>
            </a:r>
          </a:p>
        </p:txBody>
      </p:sp>
      <p:sp>
        <p:nvSpPr>
          <p:cNvPr id="18435" name="Überschriftenplatzhalter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eaLnBrk="1" fontAlgn="base" hangingPunct="1">
              <a:spcBef>
                <a:spcPct val="0"/>
              </a:spcBef>
              <a:spcAft>
                <a:spcPct val="0"/>
              </a:spcAft>
            </a:pPr>
            <a:r>
              <a:rPr lang="de-DE" sz="1200"/>
              <a:t>1  Ökologische und energiepolitische Herausforderungen</a:t>
            </a:r>
          </a:p>
        </p:txBody>
      </p:sp>
    </p:spTree>
    <p:extLst>
      <p:ext uri="{BB962C8B-B14F-4D97-AF65-F5344CB8AC3E}">
        <p14:creationId xmlns:p14="http://schemas.microsoft.com/office/powerpoint/2010/main" val="60003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bildplatzhalt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434"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de-DE">
                <a:latin typeface="Calibri" charset="0"/>
              </a:rPr>
              <a:t>Abbildung aus dem Lehrmittel, nicht animierbar</a:t>
            </a:r>
          </a:p>
        </p:txBody>
      </p:sp>
      <p:sp>
        <p:nvSpPr>
          <p:cNvPr id="18435" name="Überschriftenplatzhalter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eaLnBrk="1" fontAlgn="base" hangingPunct="1">
              <a:spcBef>
                <a:spcPct val="0"/>
              </a:spcBef>
              <a:spcAft>
                <a:spcPct val="0"/>
              </a:spcAft>
            </a:pPr>
            <a:r>
              <a:rPr lang="de-DE" sz="1200"/>
              <a:t>1  Ökologische und energiepolitische Herausforderungen</a:t>
            </a:r>
          </a:p>
        </p:txBody>
      </p:sp>
    </p:spTree>
    <p:extLst>
      <p:ext uri="{BB962C8B-B14F-4D97-AF65-F5344CB8AC3E}">
        <p14:creationId xmlns:p14="http://schemas.microsoft.com/office/powerpoint/2010/main" val="2061251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Folienbildplatzhalter 1"/>
          <p:cNvSpPr>
            <a:spLocks noGrp="1" noRot="1" noChangeAspect="1"/>
          </p:cNvSpPr>
          <p:nvPr>
            <p:ph type="sldImg"/>
          </p:nvPr>
        </p:nvSpPr>
        <p:spPr bwMode="auto">
          <a:noFill/>
          <a:ln>
            <a:solidFill>
              <a:srgbClr val="000000"/>
            </a:solidFill>
            <a:miter lim="800000"/>
            <a:headEnd/>
            <a:tailEnd/>
          </a:ln>
        </p:spPr>
      </p:sp>
      <p:sp>
        <p:nvSpPr>
          <p:cNvPr id="24578" name="Notizenplatzhalter 2"/>
          <p:cNvSpPr>
            <a:spLocks noGrp="1"/>
          </p:cNvSpPr>
          <p:nvPr>
            <p:ph type="body" idx="1"/>
          </p:nvPr>
        </p:nvSpPr>
        <p:spPr bwMode="auto">
          <a:noFill/>
        </p:spPr>
        <p:txBody>
          <a:bodyPr/>
          <a:lstStyle/>
          <a:p>
            <a:pPr defTabSz="493713"/>
            <a:r>
              <a:rPr lang="de-DE">
                <a:ea typeface="ヒラギノ角ゴ Pro W3" pitchFamily="-72" charset="-128"/>
                <a:cs typeface="ヒラギノ角ゴ Pro W3" pitchFamily="-72" charset="-128"/>
              </a:rPr>
              <a:t>Arbeitsblatt, Lösungsvorschlag, animiert, bearbeitbar</a:t>
            </a:r>
          </a:p>
        </p:txBody>
      </p:sp>
      <p:sp>
        <p:nvSpPr>
          <p:cNvPr id="24579" name="Kopfzeilenplatzhalter 3"/>
          <p:cNvSpPr>
            <a:spLocks noGrp="1"/>
          </p:cNvSpPr>
          <p:nvPr>
            <p:ph type="hdr" sz="quarter"/>
          </p:nvPr>
        </p:nvSpPr>
        <p:spPr bwMode="auto">
          <a:noFill/>
          <a:ln>
            <a:miter lim="800000"/>
            <a:headEnd/>
            <a:tailEnd/>
          </a:ln>
        </p:spPr>
        <p:txBody>
          <a:bodyPr/>
          <a:lstStyle/>
          <a:p>
            <a:r>
              <a:rPr lang="de-DE">
                <a:latin typeface="Calibri" pitchFamily="-72" charset="0"/>
                <a:ea typeface="ヒラギノ角ゴ Pro W3" pitchFamily="-72" charset="-128"/>
                <a:cs typeface="ヒラギノ角ゴ Pro W3" pitchFamily="-72" charset="-128"/>
              </a:rPr>
              <a:t>1  Ökologische und energiepolitische Herausforderungen</a:t>
            </a:r>
          </a:p>
        </p:txBody>
      </p:sp>
    </p:spTree>
    <p:extLst>
      <p:ext uri="{BB962C8B-B14F-4D97-AF65-F5344CB8AC3E}">
        <p14:creationId xmlns:p14="http://schemas.microsoft.com/office/powerpoint/2010/main" val="261141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Rectangle 4"/>
          <p:cNvSpPr>
            <a:spLocks noGrp="1" noChangeArrowheads="1"/>
          </p:cNvSpPr>
          <p:nvPr>
            <p:ph type="dt" sz="half" idx="10"/>
          </p:nvPr>
        </p:nvSpPr>
        <p:spPr>
          <a:ln/>
        </p:spPr>
        <p:txBody>
          <a:bodyPr/>
          <a:lstStyle>
            <a:lvl1pPr>
              <a:defRPr/>
            </a:lvl1pPr>
          </a:lstStyle>
          <a:p>
            <a:pPr>
              <a:defRPr/>
            </a:pPr>
            <a:fld id="{54CC0BF7-40CC-43B7-81A8-CBC5A94B590C}" type="datetime1">
              <a:rPr lang="en-GB"/>
              <a:pPr>
                <a:defRPr/>
              </a:pPr>
              <a:t>07/11/2017</a:t>
            </a:fld>
            <a:endParaRPr lang="en-GB"/>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err="1"/>
              <a:t>sa</a:t>
            </a:r>
            <a:endParaRPr lang="en-GB" dirty="0"/>
          </a:p>
        </p:txBody>
      </p:sp>
      <p:sp>
        <p:nvSpPr>
          <p:cNvPr id="6" name="Rectangle 6"/>
          <p:cNvSpPr>
            <a:spLocks noGrp="1" noChangeArrowheads="1"/>
          </p:cNvSpPr>
          <p:nvPr>
            <p:ph type="sldNum" sz="quarter" idx="12"/>
          </p:nvPr>
        </p:nvSpPr>
        <p:spPr>
          <a:ln/>
        </p:spPr>
        <p:txBody>
          <a:bodyPr/>
          <a:lstStyle>
            <a:lvl1pPr>
              <a:defRPr/>
            </a:lvl1pPr>
          </a:lstStyle>
          <a:p>
            <a:fld id="{82A8B772-A229-40CD-8D6B-FA2A48857FFE}" type="slidenum">
              <a:rPr lang="en-GB" altLang="de-DE"/>
              <a:pPr/>
              <a:t>‹Nr.›</a:t>
            </a:fld>
            <a:endParaRPr lang="en-GB" altLang="de-DE"/>
          </a:p>
        </p:txBody>
      </p:sp>
    </p:spTree>
    <p:extLst>
      <p:ext uri="{BB962C8B-B14F-4D97-AF65-F5344CB8AC3E}">
        <p14:creationId xmlns:p14="http://schemas.microsoft.com/office/powerpoint/2010/main" val="2335828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p:cNvSpPr>
            <a:spLocks noGrp="1" noChangeArrowheads="1"/>
          </p:cNvSpPr>
          <p:nvPr>
            <p:ph type="dt" sz="half" idx="10"/>
          </p:nvPr>
        </p:nvSpPr>
        <p:spPr>
          <a:ln/>
        </p:spPr>
        <p:txBody>
          <a:bodyPr/>
          <a:lstStyle>
            <a:lvl1pPr>
              <a:defRPr/>
            </a:lvl1pPr>
          </a:lstStyle>
          <a:p>
            <a:pPr>
              <a:defRPr/>
            </a:pPr>
            <a:fld id="{E88D682C-8E90-481A-B5FC-4343F862A7BE}" type="datetime1">
              <a:rPr lang="en-GB"/>
              <a:pPr>
                <a:defRPr/>
              </a:pPr>
              <a:t>07/11/2017</a:t>
            </a:fld>
            <a:endParaRPr lang="en-GB"/>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err="1"/>
              <a:t>sa</a:t>
            </a:r>
            <a:endParaRPr lang="en-GB" dirty="0"/>
          </a:p>
        </p:txBody>
      </p:sp>
      <p:sp>
        <p:nvSpPr>
          <p:cNvPr id="6" name="Rectangle 6"/>
          <p:cNvSpPr>
            <a:spLocks noGrp="1" noChangeArrowheads="1"/>
          </p:cNvSpPr>
          <p:nvPr>
            <p:ph type="sldNum" sz="quarter" idx="12"/>
          </p:nvPr>
        </p:nvSpPr>
        <p:spPr>
          <a:ln/>
        </p:spPr>
        <p:txBody>
          <a:bodyPr/>
          <a:lstStyle>
            <a:lvl1pPr>
              <a:defRPr/>
            </a:lvl1pPr>
          </a:lstStyle>
          <a:p>
            <a:fld id="{5766FD61-2A45-427F-B355-80299A6E8F1C}" type="slidenum">
              <a:rPr lang="en-GB" altLang="de-DE"/>
              <a:pPr/>
              <a:t>‹Nr.›</a:t>
            </a:fld>
            <a:endParaRPr lang="en-GB" altLang="de-DE"/>
          </a:p>
        </p:txBody>
      </p:sp>
    </p:spTree>
    <p:extLst>
      <p:ext uri="{BB962C8B-B14F-4D97-AF65-F5344CB8AC3E}">
        <p14:creationId xmlns:p14="http://schemas.microsoft.com/office/powerpoint/2010/main" val="2384173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p:cNvSpPr>
            <a:spLocks noGrp="1" noChangeArrowheads="1"/>
          </p:cNvSpPr>
          <p:nvPr>
            <p:ph type="dt" sz="half" idx="10"/>
          </p:nvPr>
        </p:nvSpPr>
        <p:spPr>
          <a:ln/>
        </p:spPr>
        <p:txBody>
          <a:bodyPr/>
          <a:lstStyle>
            <a:lvl1pPr>
              <a:defRPr/>
            </a:lvl1pPr>
          </a:lstStyle>
          <a:p>
            <a:pPr>
              <a:defRPr/>
            </a:pPr>
            <a:fld id="{28A53D92-7B88-4DFD-B6BC-DA914540DCD8}" type="datetime1">
              <a:rPr lang="en-GB"/>
              <a:pPr>
                <a:defRPr/>
              </a:pPr>
              <a:t>07/11/2017</a:t>
            </a:fld>
            <a:endParaRPr lang="en-GB"/>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err="1"/>
              <a:t>sa</a:t>
            </a:r>
            <a:endParaRPr lang="en-GB" dirty="0"/>
          </a:p>
        </p:txBody>
      </p:sp>
      <p:sp>
        <p:nvSpPr>
          <p:cNvPr id="6" name="Rectangle 6"/>
          <p:cNvSpPr>
            <a:spLocks noGrp="1" noChangeArrowheads="1"/>
          </p:cNvSpPr>
          <p:nvPr>
            <p:ph type="sldNum" sz="quarter" idx="12"/>
          </p:nvPr>
        </p:nvSpPr>
        <p:spPr>
          <a:ln/>
        </p:spPr>
        <p:txBody>
          <a:bodyPr/>
          <a:lstStyle>
            <a:lvl1pPr>
              <a:defRPr/>
            </a:lvl1pPr>
          </a:lstStyle>
          <a:p>
            <a:fld id="{27029D5F-F269-43DA-952A-B3B4BA316B5D}" type="slidenum">
              <a:rPr lang="en-GB" altLang="de-DE"/>
              <a:pPr/>
              <a:t>‹Nr.›</a:t>
            </a:fld>
            <a:endParaRPr lang="en-GB" altLang="de-DE"/>
          </a:p>
        </p:txBody>
      </p:sp>
    </p:spTree>
    <p:extLst>
      <p:ext uri="{BB962C8B-B14F-4D97-AF65-F5344CB8AC3E}">
        <p14:creationId xmlns:p14="http://schemas.microsoft.com/office/powerpoint/2010/main" val="1667298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cxnSp>
        <p:nvCxnSpPr>
          <p:cNvPr id="2" name="Gerade Verbindung 5"/>
          <p:cNvCxnSpPr/>
          <p:nvPr userDrawn="1"/>
        </p:nvCxnSpPr>
        <p:spPr>
          <a:xfrm>
            <a:off x="428625" y="1214438"/>
            <a:ext cx="8286750" cy="1587"/>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Gerade Verbindung 7"/>
          <p:cNvCxnSpPr/>
          <p:nvPr userDrawn="1"/>
        </p:nvCxnSpPr>
        <p:spPr>
          <a:xfrm>
            <a:off x="428625" y="6286500"/>
            <a:ext cx="8286750"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feld 8"/>
          <p:cNvSpPr txBox="1"/>
          <p:nvPr userDrawn="1"/>
        </p:nvSpPr>
        <p:spPr>
          <a:xfrm>
            <a:off x="3347864" y="6286500"/>
            <a:ext cx="1512664" cy="276999"/>
          </a:xfrm>
          <a:prstGeom prst="rect">
            <a:avLst/>
          </a:prstGeom>
          <a:noFill/>
        </p:spPr>
        <p:txBody>
          <a:bodyPr wrap="square">
            <a:prstTxWarp prst="textNoShape">
              <a:avLst/>
            </a:prstTxWarp>
            <a:spAutoFit/>
          </a:bodyPr>
          <a:lstStyle/>
          <a:p>
            <a:pPr>
              <a:defRPr/>
            </a:pPr>
            <a:r>
              <a:rPr lang="de-DE" sz="1200" dirty="0" err="1">
                <a:latin typeface="Calibri" pitchFamily="-72" charset="0"/>
              </a:rPr>
              <a:t>sa</a:t>
            </a:r>
            <a:endParaRPr lang="de-DE" sz="1200" dirty="0">
              <a:latin typeface="Calibri" pitchFamily="-72" charset="0"/>
            </a:endParaRPr>
          </a:p>
        </p:txBody>
      </p:sp>
      <p:cxnSp>
        <p:nvCxnSpPr>
          <p:cNvPr id="5" name="Gerade Verbindung 1"/>
          <p:cNvCxnSpPr/>
          <p:nvPr userDrawn="1"/>
        </p:nvCxnSpPr>
        <p:spPr>
          <a:xfrm>
            <a:off x="428625" y="1214438"/>
            <a:ext cx="8286750" cy="1587"/>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Gerade Verbindung 2"/>
          <p:cNvCxnSpPr/>
          <p:nvPr userDrawn="1"/>
        </p:nvCxnSpPr>
        <p:spPr>
          <a:xfrm>
            <a:off x="428625" y="6286500"/>
            <a:ext cx="8286750"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4"/>
          <p:cNvSpPr>
            <a:spLocks noGrp="1" noChangeArrowheads="1"/>
          </p:cNvSpPr>
          <p:nvPr>
            <p:ph type="dt" sz="half" idx="10"/>
          </p:nvPr>
        </p:nvSpPr>
        <p:spPr>
          <a:xfrm>
            <a:off x="457200" y="6245225"/>
            <a:ext cx="2133600" cy="476250"/>
          </a:xfrm>
          <a:ln/>
        </p:spPr>
        <p:txBody>
          <a:bodyPr/>
          <a:lstStyle>
            <a:lvl1pPr>
              <a:defRPr/>
            </a:lvl1pPr>
          </a:lstStyle>
          <a:p>
            <a:pPr>
              <a:defRPr/>
            </a:pPr>
            <a:fld id="{28A53D92-7B88-4DFD-B6BC-DA914540DCD8}" type="datetime1">
              <a:rPr lang="en-GB"/>
              <a:pPr>
                <a:defRPr/>
              </a:pPr>
              <a:t>07/11/2017</a:t>
            </a:fld>
            <a:endParaRPr lang="en-GB"/>
          </a:p>
        </p:txBody>
      </p:sp>
      <p:sp>
        <p:nvSpPr>
          <p:cNvPr id="9" name="Rectangle 6"/>
          <p:cNvSpPr>
            <a:spLocks noGrp="1" noChangeArrowheads="1"/>
          </p:cNvSpPr>
          <p:nvPr>
            <p:ph type="sldNum" sz="quarter" idx="12"/>
          </p:nvPr>
        </p:nvSpPr>
        <p:spPr>
          <a:xfrm>
            <a:off x="6553200" y="6245225"/>
            <a:ext cx="2133600" cy="476250"/>
          </a:xfrm>
          <a:ln/>
        </p:spPr>
        <p:txBody>
          <a:bodyPr/>
          <a:lstStyle>
            <a:lvl1pPr>
              <a:defRPr/>
            </a:lvl1pPr>
          </a:lstStyle>
          <a:p>
            <a:fld id="{27029D5F-F269-43DA-952A-B3B4BA316B5D}" type="slidenum">
              <a:rPr lang="en-GB" altLang="de-DE"/>
              <a:pPr/>
              <a:t>‹Nr.›</a:t>
            </a:fld>
            <a:endParaRPr lang="en-GB" altLang="de-DE"/>
          </a:p>
        </p:txBody>
      </p:sp>
    </p:spTree>
    <p:extLst>
      <p:ext uri="{BB962C8B-B14F-4D97-AF65-F5344CB8AC3E}">
        <p14:creationId xmlns:p14="http://schemas.microsoft.com/office/powerpoint/2010/main" val="2110574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Rectangle 4"/>
          <p:cNvSpPr>
            <a:spLocks noGrp="1" noChangeArrowheads="1"/>
          </p:cNvSpPr>
          <p:nvPr>
            <p:ph type="dt" sz="half" idx="10"/>
          </p:nvPr>
        </p:nvSpPr>
        <p:spPr>
          <a:ln/>
        </p:spPr>
        <p:txBody>
          <a:bodyPr/>
          <a:lstStyle>
            <a:lvl1pPr>
              <a:defRPr/>
            </a:lvl1pPr>
          </a:lstStyle>
          <a:p>
            <a:pPr>
              <a:defRPr/>
            </a:pPr>
            <a:r>
              <a:rPr lang="en-GB" dirty="0"/>
              <a:t>HS 2016</a:t>
            </a:r>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a:t>Sonja Amstutz</a:t>
            </a:r>
          </a:p>
        </p:txBody>
      </p:sp>
      <p:sp>
        <p:nvSpPr>
          <p:cNvPr id="6" name="Rectangle 6"/>
          <p:cNvSpPr>
            <a:spLocks noGrp="1" noChangeArrowheads="1"/>
          </p:cNvSpPr>
          <p:nvPr>
            <p:ph type="sldNum" sz="quarter" idx="12"/>
          </p:nvPr>
        </p:nvSpPr>
        <p:spPr>
          <a:ln/>
        </p:spPr>
        <p:txBody>
          <a:bodyPr/>
          <a:lstStyle>
            <a:lvl1pPr>
              <a:defRPr/>
            </a:lvl1pPr>
          </a:lstStyle>
          <a:p>
            <a:fld id="{05A0BADB-8F3E-4E1A-8915-2B5B7E0BCF6D}" type="slidenum">
              <a:rPr lang="en-GB" altLang="de-DE"/>
              <a:pPr/>
              <a:t>‹Nr.›</a:t>
            </a:fld>
            <a:endParaRPr lang="en-GB" altLang="de-DE"/>
          </a:p>
        </p:txBody>
      </p:sp>
    </p:spTree>
    <p:extLst>
      <p:ext uri="{BB962C8B-B14F-4D97-AF65-F5344CB8AC3E}">
        <p14:creationId xmlns:p14="http://schemas.microsoft.com/office/powerpoint/2010/main" val="3951684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en-GB" dirty="0"/>
              <a:t>HS 2016</a:t>
            </a:r>
          </a:p>
        </p:txBody>
      </p:sp>
      <p:sp>
        <p:nvSpPr>
          <p:cNvPr id="5" name="Rectangle 5"/>
          <p:cNvSpPr>
            <a:spLocks noGrp="1" noChangeArrowheads="1"/>
          </p:cNvSpPr>
          <p:nvPr>
            <p:ph type="ftr" sz="quarter" idx="11"/>
          </p:nvPr>
        </p:nvSpPr>
        <p:spPr>
          <a:ln/>
        </p:spPr>
        <p:txBody>
          <a:bodyPr/>
          <a:lstStyle>
            <a:lvl1pPr>
              <a:defRPr/>
            </a:lvl1pPr>
          </a:lstStyle>
          <a:p>
            <a:pPr>
              <a:defRPr/>
            </a:pPr>
            <a:r>
              <a:rPr lang="en-GB" dirty="0" err="1"/>
              <a:t>sa</a:t>
            </a:r>
            <a:endParaRPr lang="en-GB" dirty="0"/>
          </a:p>
        </p:txBody>
      </p:sp>
      <p:sp>
        <p:nvSpPr>
          <p:cNvPr id="6" name="Rectangle 6"/>
          <p:cNvSpPr>
            <a:spLocks noGrp="1" noChangeArrowheads="1"/>
          </p:cNvSpPr>
          <p:nvPr>
            <p:ph type="sldNum" sz="quarter" idx="12"/>
          </p:nvPr>
        </p:nvSpPr>
        <p:spPr>
          <a:ln/>
        </p:spPr>
        <p:txBody>
          <a:bodyPr/>
          <a:lstStyle>
            <a:lvl1pPr>
              <a:defRPr/>
            </a:lvl1pPr>
          </a:lstStyle>
          <a:p>
            <a:fld id="{9466D451-C48C-43A7-A718-3D3A225A9917}" type="slidenum">
              <a:rPr lang="en-GB" altLang="de-DE"/>
              <a:pPr/>
              <a:t>‹Nr.›</a:t>
            </a:fld>
            <a:endParaRPr lang="en-GB" altLang="de-DE"/>
          </a:p>
        </p:txBody>
      </p:sp>
    </p:spTree>
    <p:extLst>
      <p:ext uri="{BB962C8B-B14F-4D97-AF65-F5344CB8AC3E}">
        <p14:creationId xmlns:p14="http://schemas.microsoft.com/office/powerpoint/2010/main" val="3419518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4"/>
          <p:cNvSpPr>
            <a:spLocks noGrp="1" noChangeArrowheads="1"/>
          </p:cNvSpPr>
          <p:nvPr>
            <p:ph type="dt" sz="half" idx="10"/>
          </p:nvPr>
        </p:nvSpPr>
        <p:spPr>
          <a:ln/>
        </p:spPr>
        <p:txBody>
          <a:bodyPr/>
          <a:lstStyle>
            <a:lvl1pPr>
              <a:defRPr/>
            </a:lvl1pPr>
          </a:lstStyle>
          <a:p>
            <a:pPr>
              <a:defRPr/>
            </a:pPr>
            <a:r>
              <a:rPr lang="en-GB" dirty="0"/>
              <a:t>HS 2016	</a:t>
            </a:r>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err="1"/>
              <a:t>sa</a:t>
            </a:r>
            <a:endParaRPr lang="en-GB" dirty="0"/>
          </a:p>
        </p:txBody>
      </p:sp>
      <p:sp>
        <p:nvSpPr>
          <p:cNvPr id="7" name="Rectangle 6"/>
          <p:cNvSpPr>
            <a:spLocks noGrp="1" noChangeArrowheads="1"/>
          </p:cNvSpPr>
          <p:nvPr>
            <p:ph type="sldNum" sz="quarter" idx="12"/>
          </p:nvPr>
        </p:nvSpPr>
        <p:spPr>
          <a:ln/>
        </p:spPr>
        <p:txBody>
          <a:bodyPr/>
          <a:lstStyle>
            <a:lvl1pPr>
              <a:defRPr/>
            </a:lvl1pPr>
          </a:lstStyle>
          <a:p>
            <a:fld id="{8289C70A-1974-401F-BF86-61B56C646B7F}" type="slidenum">
              <a:rPr lang="en-GB" altLang="de-DE"/>
              <a:pPr/>
              <a:t>‹Nr.›</a:t>
            </a:fld>
            <a:endParaRPr lang="en-GB" altLang="de-DE"/>
          </a:p>
        </p:txBody>
      </p:sp>
    </p:spTree>
    <p:extLst>
      <p:ext uri="{BB962C8B-B14F-4D97-AF65-F5344CB8AC3E}">
        <p14:creationId xmlns:p14="http://schemas.microsoft.com/office/powerpoint/2010/main" val="945791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67544" y="304627"/>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hasCustomPrompt="1"/>
          </p:nvPr>
        </p:nvSpPr>
        <p:spPr>
          <a:xfrm>
            <a:off x="467544" y="156510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67544" y="2204864"/>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hasCustomPrompt="1"/>
          </p:nvPr>
        </p:nvSpPr>
        <p:spPr>
          <a:xfrm>
            <a:off x="4655369" y="156510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55369" y="2204864"/>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4"/>
          <p:cNvSpPr>
            <a:spLocks noGrp="1" noChangeArrowheads="1"/>
          </p:cNvSpPr>
          <p:nvPr>
            <p:ph type="dt" sz="half" idx="10"/>
          </p:nvPr>
        </p:nvSpPr>
        <p:spPr>
          <a:xfrm>
            <a:off x="467544" y="6275214"/>
            <a:ext cx="2133600" cy="476250"/>
          </a:xfrm>
          <a:ln/>
        </p:spPr>
        <p:txBody>
          <a:bodyPr/>
          <a:lstStyle>
            <a:lvl1pPr>
              <a:defRPr/>
            </a:lvl1pPr>
          </a:lstStyle>
          <a:p>
            <a:pPr>
              <a:defRPr/>
            </a:pPr>
            <a:fld id="{19048E8F-7036-4BA3-88EC-B70B5D3E6D89}" type="datetime1">
              <a:rPr lang="en-GB"/>
              <a:pPr>
                <a:defRPr/>
              </a:pPr>
              <a:t>07/11/2017</a:t>
            </a:fld>
            <a:endParaRPr lang="en-GB"/>
          </a:p>
        </p:txBody>
      </p:sp>
      <p:sp>
        <p:nvSpPr>
          <p:cNvPr id="8" name="Rectangle 5"/>
          <p:cNvSpPr>
            <a:spLocks noGrp="1" noChangeArrowheads="1"/>
          </p:cNvSpPr>
          <p:nvPr>
            <p:ph type="ftr" sz="quarter" idx="11"/>
          </p:nvPr>
        </p:nvSpPr>
        <p:spPr>
          <a:xfrm>
            <a:off x="3134544" y="6275214"/>
            <a:ext cx="2895600" cy="476250"/>
          </a:xfrm>
          <a:ln/>
        </p:spPr>
        <p:txBody>
          <a:bodyPr/>
          <a:lstStyle>
            <a:lvl1pPr>
              <a:defRPr/>
            </a:lvl1pPr>
          </a:lstStyle>
          <a:p>
            <a:pPr>
              <a:defRPr/>
            </a:pPr>
            <a:r>
              <a:rPr lang="en-GB" dirty="0" err="1"/>
              <a:t>sa</a:t>
            </a:r>
            <a:endParaRPr lang="en-GB" dirty="0"/>
          </a:p>
        </p:txBody>
      </p:sp>
      <p:sp>
        <p:nvSpPr>
          <p:cNvPr id="9" name="Rectangle 6"/>
          <p:cNvSpPr>
            <a:spLocks noGrp="1" noChangeArrowheads="1"/>
          </p:cNvSpPr>
          <p:nvPr>
            <p:ph type="sldNum" sz="quarter" idx="12"/>
          </p:nvPr>
        </p:nvSpPr>
        <p:spPr>
          <a:xfrm>
            <a:off x="6563544" y="6275214"/>
            <a:ext cx="2133600" cy="476250"/>
          </a:xfrm>
          <a:ln/>
        </p:spPr>
        <p:txBody>
          <a:bodyPr/>
          <a:lstStyle>
            <a:lvl1pPr>
              <a:defRPr/>
            </a:lvl1pPr>
          </a:lstStyle>
          <a:p>
            <a:fld id="{D4A233CA-BB3F-460A-BEC3-B0E5938A2516}" type="slidenum">
              <a:rPr lang="en-GB" altLang="de-DE"/>
              <a:pPr/>
              <a:t>‹Nr.›</a:t>
            </a:fld>
            <a:endParaRPr lang="en-GB" altLang="de-DE"/>
          </a:p>
        </p:txBody>
      </p:sp>
    </p:spTree>
    <p:extLst>
      <p:ext uri="{BB962C8B-B14F-4D97-AF65-F5344CB8AC3E}">
        <p14:creationId xmlns:p14="http://schemas.microsoft.com/office/powerpoint/2010/main" val="3260694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4"/>
          <p:cNvSpPr>
            <a:spLocks noGrp="1" noChangeArrowheads="1"/>
          </p:cNvSpPr>
          <p:nvPr>
            <p:ph type="dt" sz="half" idx="10"/>
          </p:nvPr>
        </p:nvSpPr>
        <p:spPr>
          <a:ln/>
        </p:spPr>
        <p:txBody>
          <a:bodyPr/>
          <a:lstStyle>
            <a:lvl1pPr>
              <a:defRPr/>
            </a:lvl1pPr>
          </a:lstStyle>
          <a:p>
            <a:pPr>
              <a:defRPr/>
            </a:pPr>
            <a:fld id="{1A1A2E6D-2C0D-4C22-ABD6-5EB48E946212}" type="datetime1">
              <a:rPr lang="en-GB"/>
              <a:pPr>
                <a:defRPr/>
              </a:pPr>
              <a:t>07/11/2017</a:t>
            </a:fld>
            <a:endParaRPr lang="en-GB"/>
          </a:p>
        </p:txBody>
      </p:sp>
      <p:sp>
        <p:nvSpPr>
          <p:cNvPr id="4" name="Rectangle 5"/>
          <p:cNvSpPr>
            <a:spLocks noGrp="1" noChangeArrowheads="1"/>
          </p:cNvSpPr>
          <p:nvPr>
            <p:ph type="ftr" sz="quarter" idx="11"/>
          </p:nvPr>
        </p:nvSpPr>
        <p:spPr>
          <a:ln/>
        </p:spPr>
        <p:txBody>
          <a:bodyPr/>
          <a:lstStyle>
            <a:lvl1pPr>
              <a:defRPr/>
            </a:lvl1pPr>
          </a:lstStyle>
          <a:p>
            <a:pPr>
              <a:defRPr/>
            </a:pPr>
            <a:r>
              <a:rPr lang="en-GB" dirty="0" err="1"/>
              <a:t>sa</a:t>
            </a:r>
            <a:endParaRPr lang="en-GB" dirty="0"/>
          </a:p>
        </p:txBody>
      </p:sp>
      <p:sp>
        <p:nvSpPr>
          <p:cNvPr id="5" name="Rectangle 6"/>
          <p:cNvSpPr>
            <a:spLocks noGrp="1" noChangeArrowheads="1"/>
          </p:cNvSpPr>
          <p:nvPr>
            <p:ph type="sldNum" sz="quarter" idx="12"/>
          </p:nvPr>
        </p:nvSpPr>
        <p:spPr>
          <a:ln/>
        </p:spPr>
        <p:txBody>
          <a:bodyPr/>
          <a:lstStyle>
            <a:lvl1pPr>
              <a:defRPr/>
            </a:lvl1pPr>
          </a:lstStyle>
          <a:p>
            <a:fld id="{54CEE456-CC87-41BC-A737-8BCDDEF6425B}" type="slidenum">
              <a:rPr lang="en-GB" altLang="de-DE"/>
              <a:pPr/>
              <a:t>‹Nr.›</a:t>
            </a:fld>
            <a:endParaRPr lang="en-GB" altLang="de-DE"/>
          </a:p>
        </p:txBody>
      </p:sp>
    </p:spTree>
    <p:extLst>
      <p:ext uri="{BB962C8B-B14F-4D97-AF65-F5344CB8AC3E}">
        <p14:creationId xmlns:p14="http://schemas.microsoft.com/office/powerpoint/2010/main" val="1089497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0B060CB-B8FF-410B-87C7-F8871AB6D545}" type="datetime1">
              <a:rPr lang="en-GB"/>
              <a:pPr>
                <a:defRPr/>
              </a:pPr>
              <a:t>07/11/2017</a:t>
            </a:fld>
            <a:endParaRPr lang="en-GB"/>
          </a:p>
        </p:txBody>
      </p:sp>
      <p:sp>
        <p:nvSpPr>
          <p:cNvPr id="3" name="Rectangle 5"/>
          <p:cNvSpPr>
            <a:spLocks noGrp="1" noChangeArrowheads="1"/>
          </p:cNvSpPr>
          <p:nvPr>
            <p:ph type="ftr" sz="quarter" idx="11"/>
          </p:nvPr>
        </p:nvSpPr>
        <p:spPr>
          <a:ln/>
        </p:spPr>
        <p:txBody>
          <a:bodyPr/>
          <a:lstStyle>
            <a:lvl1pPr>
              <a:defRPr/>
            </a:lvl1pPr>
          </a:lstStyle>
          <a:p>
            <a:pPr>
              <a:defRPr/>
            </a:pPr>
            <a:r>
              <a:rPr lang="en-GB" dirty="0" err="1"/>
              <a:t>sa</a:t>
            </a:r>
            <a:endParaRPr lang="en-GB" dirty="0"/>
          </a:p>
        </p:txBody>
      </p:sp>
      <p:sp>
        <p:nvSpPr>
          <p:cNvPr id="4" name="Rectangle 6"/>
          <p:cNvSpPr>
            <a:spLocks noGrp="1" noChangeArrowheads="1"/>
          </p:cNvSpPr>
          <p:nvPr>
            <p:ph type="sldNum" sz="quarter" idx="12"/>
          </p:nvPr>
        </p:nvSpPr>
        <p:spPr>
          <a:ln/>
        </p:spPr>
        <p:txBody>
          <a:bodyPr/>
          <a:lstStyle>
            <a:lvl1pPr>
              <a:defRPr/>
            </a:lvl1pPr>
          </a:lstStyle>
          <a:p>
            <a:fld id="{E7F50A60-07E8-4819-891F-14E9965CB35B}" type="slidenum">
              <a:rPr lang="en-GB" altLang="de-DE"/>
              <a:pPr/>
              <a:t>‹Nr.›</a:t>
            </a:fld>
            <a:endParaRPr lang="en-GB" altLang="de-DE"/>
          </a:p>
        </p:txBody>
      </p:sp>
    </p:spTree>
    <p:extLst>
      <p:ext uri="{BB962C8B-B14F-4D97-AF65-F5344CB8AC3E}">
        <p14:creationId xmlns:p14="http://schemas.microsoft.com/office/powerpoint/2010/main" val="1574829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fld id="{E5741258-9AC5-4E74-B0AB-F10CBAFA13C5}" type="datetime1">
              <a:rPr lang="en-GB"/>
              <a:pPr>
                <a:defRPr/>
              </a:pPr>
              <a:t>07/11/2017</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err="1"/>
              <a:t>sa</a:t>
            </a:r>
            <a:endParaRPr lang="en-GB" dirty="0"/>
          </a:p>
        </p:txBody>
      </p:sp>
      <p:sp>
        <p:nvSpPr>
          <p:cNvPr id="7" name="Rectangle 6"/>
          <p:cNvSpPr>
            <a:spLocks noGrp="1" noChangeArrowheads="1"/>
          </p:cNvSpPr>
          <p:nvPr>
            <p:ph type="sldNum" sz="quarter" idx="12"/>
          </p:nvPr>
        </p:nvSpPr>
        <p:spPr>
          <a:ln/>
        </p:spPr>
        <p:txBody>
          <a:bodyPr/>
          <a:lstStyle>
            <a:lvl1pPr>
              <a:defRPr/>
            </a:lvl1pPr>
          </a:lstStyle>
          <a:p>
            <a:fld id="{478540F5-0E9F-47D0-B49D-FECDDE903883}" type="slidenum">
              <a:rPr lang="en-GB" altLang="de-DE"/>
              <a:pPr/>
              <a:t>‹Nr.›</a:t>
            </a:fld>
            <a:endParaRPr lang="en-GB" altLang="de-DE"/>
          </a:p>
        </p:txBody>
      </p:sp>
    </p:spTree>
    <p:extLst>
      <p:ext uri="{BB962C8B-B14F-4D97-AF65-F5344CB8AC3E}">
        <p14:creationId xmlns:p14="http://schemas.microsoft.com/office/powerpoint/2010/main" val="310456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fld id="{658CF0F6-579B-4A42-AE33-FA686DFAE1AF}" type="datetime1">
              <a:rPr lang="en-GB"/>
              <a:pPr>
                <a:defRPr/>
              </a:pPr>
              <a:t>07/11/2017</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r>
              <a:rPr lang="en-GB" dirty="0" err="1"/>
              <a:t>sa</a:t>
            </a:r>
            <a:endParaRPr lang="en-GB" dirty="0"/>
          </a:p>
        </p:txBody>
      </p:sp>
      <p:sp>
        <p:nvSpPr>
          <p:cNvPr id="7" name="Rectangle 6"/>
          <p:cNvSpPr>
            <a:spLocks noGrp="1" noChangeArrowheads="1"/>
          </p:cNvSpPr>
          <p:nvPr>
            <p:ph type="sldNum" sz="quarter" idx="12"/>
          </p:nvPr>
        </p:nvSpPr>
        <p:spPr>
          <a:ln/>
        </p:spPr>
        <p:txBody>
          <a:bodyPr/>
          <a:lstStyle>
            <a:lvl1pPr>
              <a:defRPr/>
            </a:lvl1pPr>
          </a:lstStyle>
          <a:p>
            <a:fld id="{002D288A-69EF-4A0D-96F4-C120AE237A78}" type="slidenum">
              <a:rPr lang="en-GB" altLang="de-DE"/>
              <a:pPr/>
              <a:t>‹Nr.›</a:t>
            </a:fld>
            <a:endParaRPr lang="en-GB" altLang="de-DE"/>
          </a:p>
        </p:txBody>
      </p:sp>
    </p:spTree>
    <p:extLst>
      <p:ext uri="{BB962C8B-B14F-4D97-AF65-F5344CB8AC3E}">
        <p14:creationId xmlns:p14="http://schemas.microsoft.com/office/powerpoint/2010/main" val="2573520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images.google.ch/imgres?imgurl=http://www.naturheilpraxis-hirschfeld.de/images/cs_568_paragraph.jpg&amp;imgrefurl=http://www.naturheilpraxis-hirschfeld.de/impressum.html&amp;h=328&amp;w=328&amp;sz=8&amp;hl=de&amp;start=7&amp;tbnid=z8CRZjGcBAxqNM:&amp;tbnh=118&amp;tbnw=118&amp;prev=/images?q%3DParagraph%26gbv%3D2%26hl%3Dde"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de-DE"/>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de-DE"/>
              <a:t>Textmasterformate durch Klicken bearbeiten</a:t>
            </a:r>
          </a:p>
          <a:p>
            <a:pPr lvl="1"/>
            <a:r>
              <a:rPr lang="en-GB" altLang="de-DE"/>
              <a:t>Zweite Ebene</a:t>
            </a:r>
          </a:p>
          <a:p>
            <a:pPr lvl="2"/>
            <a:r>
              <a:rPr lang="en-GB" altLang="de-DE"/>
              <a:t>Dritte Ebene</a:t>
            </a:r>
          </a:p>
          <a:p>
            <a:pPr lvl="3"/>
            <a:r>
              <a:rPr lang="en-GB" altLang="de-DE"/>
              <a:t>Vierte Ebene</a:t>
            </a:r>
          </a:p>
          <a:p>
            <a:pPr lvl="4"/>
            <a:r>
              <a:rPr lang="en-GB" altLang="de-DE"/>
              <a:t>Fünfte Ebene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latin typeface="Arial" charset="0"/>
              </a:defRPr>
            </a:lvl1pPr>
          </a:lstStyle>
          <a:p>
            <a:pPr>
              <a:defRPr/>
            </a:pPr>
            <a:fld id="{307C859F-4D26-4077-94DC-C2950D9915A1}" type="datetime1">
              <a:rPr lang="en-GB"/>
              <a:pPr>
                <a:defRPr/>
              </a:pPr>
              <a:t>07/11/2017</a:t>
            </a:fld>
            <a:endParaRPr lang="en-GB"/>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charset="0"/>
              </a:defRPr>
            </a:lvl1pPr>
          </a:lstStyle>
          <a:p>
            <a:pPr>
              <a:defRPr/>
            </a:pPr>
            <a:r>
              <a:rPr lang="en-GB" dirty="0" err="1"/>
              <a:t>sa</a:t>
            </a:r>
            <a:endParaRPr lang="en-GB"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fld id="{788E0E0E-EBC6-4F46-8FE9-4C5648D4617C}" type="slidenum">
              <a:rPr lang="en-GB" altLang="de-DE"/>
              <a:pPr/>
              <a:t>‹Nr.›</a:t>
            </a:fld>
            <a:endParaRPr lang="en-GB" altLang="de-DE"/>
          </a:p>
        </p:txBody>
      </p:sp>
      <p:pic>
        <p:nvPicPr>
          <p:cNvPr id="1031" name="Picture 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4925" y="44450"/>
            <a:ext cx="942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cs_568_paragraph">
            <a:hlinkClick r:id="rId15"/>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020050" y="0"/>
            <a:ext cx="112395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zivilprozess.ch/"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www.zivilprozess.ch/"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0.w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de-DE" dirty="0" err="1"/>
              <a:t>Herbstsemester</a:t>
            </a:r>
            <a:r>
              <a:rPr lang="en-GB" altLang="de-DE" dirty="0"/>
              <a:t> 2017</a:t>
            </a:r>
          </a:p>
        </p:txBody>
      </p:sp>
      <p:sp>
        <p:nvSpPr>
          <p:cNvPr id="2051" name="Fußzeilenplatzhalt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de-DE" dirty="0" err="1"/>
              <a:t>sa</a:t>
            </a:r>
            <a:endParaRPr lang="en-GB" altLang="de-DE" dirty="0"/>
          </a:p>
        </p:txBody>
      </p:sp>
      <p:sp>
        <p:nvSpPr>
          <p:cNvPr id="2052" name="Foliennummernplatzhalt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FE1F144-2253-43A9-AEFF-7BEAC1BF0E92}" type="slidenum">
              <a:rPr lang="en-GB" altLang="de-DE"/>
              <a:pPr eaLnBrk="1" hangingPunct="1"/>
              <a:t>1</a:t>
            </a:fld>
            <a:endParaRPr lang="en-GB" altLang="de-DE"/>
          </a:p>
        </p:txBody>
      </p:sp>
      <p:sp>
        <p:nvSpPr>
          <p:cNvPr id="2053" name="Rectangle 2"/>
          <p:cNvSpPr>
            <a:spLocks noGrp="1" noChangeArrowheads="1"/>
          </p:cNvSpPr>
          <p:nvPr>
            <p:ph type="ctrTitle"/>
          </p:nvPr>
        </p:nvSpPr>
        <p:spPr>
          <a:xfrm>
            <a:off x="2133600" y="3068960"/>
            <a:ext cx="7772400" cy="1470025"/>
          </a:xfrm>
        </p:spPr>
        <p:txBody>
          <a:bodyPr/>
          <a:lstStyle/>
          <a:p>
            <a:pPr eaLnBrk="1" hangingPunct="1"/>
            <a:r>
              <a:rPr lang="en-GB" altLang="de-DE" dirty="0" err="1"/>
              <a:t>Einführung</a:t>
            </a:r>
            <a:r>
              <a:rPr lang="en-GB" altLang="de-DE" dirty="0"/>
              <a:t> </a:t>
            </a:r>
            <a:r>
              <a:rPr lang="en-GB" altLang="de-DE" dirty="0" err="1"/>
              <a:t>Recht</a:t>
            </a:r>
            <a:endParaRPr lang="en-GB" altLang="de-DE" dirty="0"/>
          </a:p>
        </p:txBody>
      </p:sp>
      <p:pic>
        <p:nvPicPr>
          <p:cNvPr id="3" name="Grafik 2">
            <a:extLst>
              <a:ext uri="{FF2B5EF4-FFF2-40B4-BE49-F238E27FC236}">
                <a16:creationId xmlns:a16="http://schemas.microsoft.com/office/drawing/2014/main" id="{8A89C1EC-09A0-4571-AEED-0C4EB8727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980728"/>
            <a:ext cx="2842628" cy="5112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z="3500" dirty="0"/>
              <a:t>Verfassung/Gesetz/Verordnung</a:t>
            </a:r>
          </a:p>
        </p:txBody>
      </p:sp>
      <p:sp>
        <p:nvSpPr>
          <p:cNvPr id="3" name="Inhaltsplatzhalter 2"/>
          <p:cNvSpPr>
            <a:spLocks noGrp="1"/>
          </p:cNvSpPr>
          <p:nvPr>
            <p:ph idx="1"/>
          </p:nvPr>
        </p:nvSpPr>
        <p:spPr>
          <a:xfrm>
            <a:off x="457200" y="1268760"/>
            <a:ext cx="8229600" cy="4645024"/>
          </a:xfrm>
        </p:spPr>
        <p:txBody>
          <a:bodyPr/>
          <a:lstStyle/>
          <a:p>
            <a:pPr marL="0" indent="0">
              <a:buNone/>
            </a:pPr>
            <a:r>
              <a:rPr lang="de-CH" dirty="0"/>
              <a:t>Beispiel Berufsbildung</a:t>
            </a:r>
          </a:p>
          <a:p>
            <a:pPr marL="0" indent="0">
              <a:buNone/>
            </a:pPr>
            <a:endParaRPr lang="de-CH" sz="1000" dirty="0"/>
          </a:p>
          <a:p>
            <a:pPr marL="0" indent="0">
              <a:spcBef>
                <a:spcPts val="0"/>
              </a:spcBef>
              <a:buNone/>
            </a:pPr>
            <a:r>
              <a:rPr lang="de-CH" sz="2200" b="1" dirty="0"/>
              <a:t>Art. 63 Abs. 1 BV (Bundesverfassung)</a:t>
            </a:r>
          </a:p>
          <a:p>
            <a:pPr marL="0" indent="0">
              <a:spcBef>
                <a:spcPts val="0"/>
              </a:spcBef>
              <a:buNone/>
            </a:pPr>
            <a:r>
              <a:rPr lang="de-CH" sz="1800" dirty="0"/>
              <a:t>Der Bund erlässt Vorschriften über die Berufsbildung.</a:t>
            </a:r>
          </a:p>
          <a:p>
            <a:pPr marL="0" indent="0">
              <a:spcBef>
                <a:spcPts val="0"/>
              </a:spcBef>
              <a:buNone/>
            </a:pPr>
            <a:endParaRPr lang="de-CH" sz="1800" dirty="0"/>
          </a:p>
          <a:p>
            <a:pPr marL="0" indent="0">
              <a:spcBef>
                <a:spcPts val="0"/>
              </a:spcBef>
              <a:buNone/>
            </a:pPr>
            <a:r>
              <a:rPr lang="de-CH" sz="2200" b="1" dirty="0"/>
              <a:t>Art. 14 Abs. 2 BBG (Berufsbildungsgesetz)</a:t>
            </a:r>
          </a:p>
          <a:p>
            <a:pPr marL="0" indent="0">
              <a:spcBef>
                <a:spcPts val="0"/>
              </a:spcBef>
              <a:buNone/>
            </a:pPr>
            <a:r>
              <a:rPr lang="de-CH" sz="1800" dirty="0"/>
              <a:t>Der Lehrvertrag wird am Anfang für die ganze Dauer der beruflichen Grundbildung abgeschlossen. Erfolgt die Bildung in beruflicher Praxis nacheinander in verschiedenen Betrieben, so kann der Vertrag für die Dauer des jeweiligen Bildungsteils abgeschlossen werden.</a:t>
            </a:r>
          </a:p>
          <a:p>
            <a:pPr marL="0" indent="0">
              <a:spcBef>
                <a:spcPts val="0"/>
              </a:spcBef>
              <a:buNone/>
            </a:pPr>
            <a:endParaRPr lang="de-CH" sz="1800" b="1" dirty="0"/>
          </a:p>
          <a:p>
            <a:pPr marL="0" indent="0">
              <a:spcBef>
                <a:spcPts val="0"/>
              </a:spcBef>
              <a:buNone/>
            </a:pPr>
            <a:r>
              <a:rPr lang="de-CH" sz="2000" b="1" dirty="0"/>
              <a:t>Art. 8 Abs. 1 BBV (Berufsbildungsverordnung)</a:t>
            </a:r>
          </a:p>
          <a:p>
            <a:pPr marL="0" indent="0">
              <a:spcBef>
                <a:spcPts val="0"/>
              </a:spcBef>
              <a:buNone/>
            </a:pPr>
            <a:r>
              <a:rPr lang="de-CH" sz="1800" dirty="0"/>
              <a:t>Wird ein Lehrvertrag nach Artikel 14 Absatz 2 zweiter Satz BBG nur für einen Bildungsteil abgeschlossen, so müssen zum Zeitpunkt des Lehrbeginns alle Verträge für die einzelnen Bildungsteile unterzeichnet und von der kantonalen Behörde genehmigt sein.</a:t>
            </a:r>
          </a:p>
          <a:p>
            <a:pPr marL="0" indent="0">
              <a:buNone/>
            </a:pPr>
            <a:endParaRPr lang="de-CH" sz="2000" dirty="0"/>
          </a:p>
        </p:txBody>
      </p:sp>
      <p:sp>
        <p:nvSpPr>
          <p:cNvPr id="4" name="Datumsplatzhalter 3"/>
          <p:cNvSpPr>
            <a:spLocks noGrp="1"/>
          </p:cNvSpPr>
          <p:nvPr>
            <p:ph type="dt" sz="half" idx="10"/>
          </p:nvPr>
        </p:nvSpPr>
        <p:spPr/>
        <p:txBody>
          <a:bodyPr/>
          <a:lstStyle/>
          <a:p>
            <a:pPr>
              <a:defRPr/>
            </a:pPr>
            <a:r>
              <a:rPr lang="en-GB" dirty="0"/>
              <a:t>HS 2016</a:t>
            </a:r>
          </a:p>
        </p:txBody>
      </p:sp>
      <p:sp>
        <p:nvSpPr>
          <p:cNvPr id="5" name="Fußzeilenplatzhalter 4"/>
          <p:cNvSpPr>
            <a:spLocks noGrp="1"/>
          </p:cNvSpPr>
          <p:nvPr>
            <p:ph type="ftr" sz="quarter" idx="11"/>
          </p:nvPr>
        </p:nvSpPr>
        <p:spPr/>
        <p:txBody>
          <a:bodyPr/>
          <a:lstStyle/>
          <a:p>
            <a:pPr>
              <a:defRPr/>
            </a:pPr>
            <a:r>
              <a:rPr lang="en-GB" dirty="0"/>
              <a:t>Sonja Amstutz</a:t>
            </a:r>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10</a:t>
            </a:fld>
            <a:endParaRPr lang="en-GB" altLang="de-DE" dirty="0"/>
          </a:p>
        </p:txBody>
      </p:sp>
    </p:spTree>
    <p:extLst>
      <p:ext uri="{BB962C8B-B14F-4D97-AF65-F5344CB8AC3E}">
        <p14:creationId xmlns:p14="http://schemas.microsoft.com/office/powerpoint/2010/main" val="330850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D2E6A79-A1E6-451F-BF27-B6495E6483D7}" type="datetime1">
              <a:rPr lang="en-GB" altLang="de-DE" smtClean="0"/>
              <a:pPr eaLnBrk="1" hangingPunct="1"/>
              <a:t>07/11/2017</a:t>
            </a:fld>
            <a:endParaRPr lang="en-GB" altLang="de-DE" dirty="0"/>
          </a:p>
        </p:txBody>
      </p:sp>
      <p:sp>
        <p:nvSpPr>
          <p:cNvPr id="6147" name="Fußzeilenplatzhalt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de-DE" dirty="0" err="1"/>
              <a:t>sa</a:t>
            </a:r>
            <a:endParaRPr lang="en-GB" altLang="de-DE" dirty="0"/>
          </a:p>
        </p:txBody>
      </p:sp>
      <p:sp>
        <p:nvSpPr>
          <p:cNvPr id="6148" name="Foliennummernplatzhalt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91FF730-B24F-4049-B4AF-B05DCA00602E}" type="slidenum">
              <a:rPr lang="en-GB" altLang="de-DE"/>
              <a:pPr eaLnBrk="1" hangingPunct="1"/>
              <a:t>11</a:t>
            </a:fld>
            <a:endParaRPr lang="en-GB" altLang="de-DE"/>
          </a:p>
        </p:txBody>
      </p:sp>
      <p:sp>
        <p:nvSpPr>
          <p:cNvPr id="6149" name="Rectangle 2"/>
          <p:cNvSpPr>
            <a:spLocks noGrp="1" noChangeArrowheads="1"/>
          </p:cNvSpPr>
          <p:nvPr>
            <p:ph type="title"/>
          </p:nvPr>
        </p:nvSpPr>
        <p:spPr/>
        <p:txBody>
          <a:bodyPr/>
          <a:lstStyle/>
          <a:p>
            <a:pPr eaLnBrk="1" hangingPunct="1"/>
            <a:r>
              <a:rPr lang="en-GB" altLang="de-DE"/>
              <a:t>Das geschriebene Recht</a:t>
            </a:r>
          </a:p>
        </p:txBody>
      </p:sp>
      <p:sp>
        <p:nvSpPr>
          <p:cNvPr id="8224" name="Line 32"/>
          <p:cNvSpPr>
            <a:spLocks noChangeShapeType="1"/>
          </p:cNvSpPr>
          <p:nvPr/>
        </p:nvSpPr>
        <p:spPr bwMode="auto">
          <a:xfrm flipH="1">
            <a:off x="1979613" y="1557338"/>
            <a:ext cx="2447925" cy="431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de-CH"/>
          </a:p>
        </p:txBody>
      </p:sp>
      <p:sp>
        <p:nvSpPr>
          <p:cNvPr id="8225" name="Line 33"/>
          <p:cNvSpPr>
            <a:spLocks noChangeShapeType="1"/>
          </p:cNvSpPr>
          <p:nvPr/>
        </p:nvSpPr>
        <p:spPr bwMode="auto">
          <a:xfrm>
            <a:off x="4716463" y="1557338"/>
            <a:ext cx="2447925" cy="43180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de-CH"/>
          </a:p>
        </p:txBody>
      </p:sp>
      <p:sp>
        <p:nvSpPr>
          <p:cNvPr id="8226" name="Text Box 34"/>
          <p:cNvSpPr txBox="1">
            <a:spLocks noChangeArrowheads="1"/>
          </p:cNvSpPr>
          <p:nvPr/>
        </p:nvSpPr>
        <p:spPr bwMode="auto">
          <a:xfrm>
            <a:off x="109538" y="2032000"/>
            <a:ext cx="37671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de-DE" sz="3200" b="1"/>
              <a:t>Öffentliches Recht</a:t>
            </a:r>
          </a:p>
          <a:p>
            <a:pPr algn="ctr" eaLnBrk="1" hangingPunct="1"/>
            <a:r>
              <a:rPr lang="en-GB" altLang="de-DE" sz="1400"/>
              <a:t>wird von Amtes wegen angewendet</a:t>
            </a:r>
          </a:p>
        </p:txBody>
      </p:sp>
      <p:sp>
        <p:nvSpPr>
          <p:cNvPr id="8227" name="Text Box 35"/>
          <p:cNvSpPr txBox="1">
            <a:spLocks noChangeArrowheads="1"/>
          </p:cNvSpPr>
          <p:nvPr/>
        </p:nvSpPr>
        <p:spPr bwMode="auto">
          <a:xfrm>
            <a:off x="5508625" y="2032000"/>
            <a:ext cx="33210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539750" algn="l"/>
              </a:tabLst>
              <a:defRPr>
                <a:solidFill>
                  <a:schemeClr val="tx1"/>
                </a:solidFill>
                <a:latin typeface="Arial" panose="020B0604020202020204" pitchFamily="34" charset="0"/>
              </a:defRPr>
            </a:lvl1pPr>
            <a:lvl2pPr marL="742950" indent="-285750" eaLnBrk="0" hangingPunct="0">
              <a:tabLst>
                <a:tab pos="539750" algn="l"/>
              </a:tabLst>
              <a:defRPr>
                <a:solidFill>
                  <a:schemeClr val="tx1"/>
                </a:solidFill>
                <a:latin typeface="Arial" panose="020B0604020202020204" pitchFamily="34" charset="0"/>
              </a:defRPr>
            </a:lvl2pPr>
            <a:lvl3pPr marL="1143000" indent="-228600" eaLnBrk="0" hangingPunct="0">
              <a:tabLst>
                <a:tab pos="539750" algn="l"/>
              </a:tabLst>
              <a:defRPr>
                <a:solidFill>
                  <a:schemeClr val="tx1"/>
                </a:solidFill>
                <a:latin typeface="Arial" panose="020B0604020202020204" pitchFamily="34" charset="0"/>
              </a:defRPr>
            </a:lvl3pPr>
            <a:lvl4pPr marL="1600200" indent="-228600" eaLnBrk="0" hangingPunct="0">
              <a:tabLst>
                <a:tab pos="539750" algn="l"/>
              </a:tabLst>
              <a:defRPr>
                <a:solidFill>
                  <a:schemeClr val="tx1"/>
                </a:solidFill>
                <a:latin typeface="Arial" panose="020B0604020202020204" pitchFamily="34" charset="0"/>
              </a:defRPr>
            </a:lvl4pPr>
            <a:lvl5pPr marL="2057400" indent="-228600" eaLnBrk="0" hangingPunct="0">
              <a:tabLst>
                <a:tab pos="539750" algn="l"/>
              </a:tabLst>
              <a:defRPr>
                <a:solidFill>
                  <a:schemeClr val="tx1"/>
                </a:solidFill>
                <a:latin typeface="Arial" panose="020B0604020202020204" pitchFamily="34" charset="0"/>
              </a:defRPr>
            </a:lvl5pPr>
            <a:lvl6pPr marL="2514600" indent="-228600" algn="r" eaLnBrk="0" fontAlgn="base" hangingPunct="0">
              <a:spcBef>
                <a:spcPct val="0"/>
              </a:spcBef>
              <a:spcAft>
                <a:spcPct val="0"/>
              </a:spcAft>
              <a:tabLst>
                <a:tab pos="539750" algn="l"/>
              </a:tabLst>
              <a:defRPr>
                <a:solidFill>
                  <a:schemeClr val="tx1"/>
                </a:solidFill>
                <a:latin typeface="Arial" panose="020B0604020202020204" pitchFamily="34" charset="0"/>
              </a:defRPr>
            </a:lvl6pPr>
            <a:lvl7pPr marL="2971800" indent="-228600" algn="r" eaLnBrk="0" fontAlgn="base" hangingPunct="0">
              <a:spcBef>
                <a:spcPct val="0"/>
              </a:spcBef>
              <a:spcAft>
                <a:spcPct val="0"/>
              </a:spcAft>
              <a:tabLst>
                <a:tab pos="539750" algn="l"/>
              </a:tabLst>
              <a:defRPr>
                <a:solidFill>
                  <a:schemeClr val="tx1"/>
                </a:solidFill>
                <a:latin typeface="Arial" panose="020B0604020202020204" pitchFamily="34" charset="0"/>
              </a:defRPr>
            </a:lvl7pPr>
            <a:lvl8pPr marL="3429000" indent="-228600" algn="r" eaLnBrk="0" fontAlgn="base" hangingPunct="0">
              <a:spcBef>
                <a:spcPct val="0"/>
              </a:spcBef>
              <a:spcAft>
                <a:spcPct val="0"/>
              </a:spcAft>
              <a:tabLst>
                <a:tab pos="539750" algn="l"/>
              </a:tabLst>
              <a:defRPr>
                <a:solidFill>
                  <a:schemeClr val="tx1"/>
                </a:solidFill>
                <a:latin typeface="Arial" panose="020B0604020202020204" pitchFamily="34" charset="0"/>
              </a:defRPr>
            </a:lvl8pPr>
            <a:lvl9pPr marL="3886200" indent="-228600" algn="r" eaLnBrk="0" fontAlgn="base" hangingPunct="0">
              <a:spcBef>
                <a:spcPct val="0"/>
              </a:spcBef>
              <a:spcAft>
                <a:spcPct val="0"/>
              </a:spcAft>
              <a:tabLst>
                <a:tab pos="539750" algn="l"/>
              </a:tabLst>
              <a:defRPr>
                <a:solidFill>
                  <a:schemeClr val="tx1"/>
                </a:solidFill>
                <a:latin typeface="Arial" panose="020B0604020202020204" pitchFamily="34" charset="0"/>
              </a:defRPr>
            </a:lvl9pPr>
          </a:lstStyle>
          <a:p>
            <a:pPr algn="l" eaLnBrk="1" hangingPunct="1"/>
            <a:r>
              <a:rPr lang="en-GB" altLang="de-DE"/>
              <a:t>     </a:t>
            </a:r>
            <a:r>
              <a:rPr lang="en-GB" altLang="de-DE" sz="3200" b="1"/>
              <a:t>Privates Recht</a:t>
            </a:r>
          </a:p>
          <a:p>
            <a:pPr algn="l" eaLnBrk="1" hangingPunct="1"/>
            <a:r>
              <a:rPr lang="en-GB" altLang="de-DE" sz="1400"/>
              <a:t>	- Wird nur auf Klage beurteilt</a:t>
            </a:r>
          </a:p>
          <a:p>
            <a:pPr algn="l" eaLnBrk="1" hangingPunct="1"/>
            <a:r>
              <a:rPr lang="en-GB" altLang="de-DE" sz="1400"/>
              <a:t>	- Führt zu einem Zivilprozess</a:t>
            </a:r>
          </a:p>
        </p:txBody>
      </p:sp>
      <p:sp>
        <p:nvSpPr>
          <p:cNvPr id="8228" name="Text Box 36"/>
          <p:cNvSpPr txBox="1">
            <a:spLocks noChangeArrowheads="1"/>
          </p:cNvSpPr>
          <p:nvPr/>
        </p:nvSpPr>
        <p:spPr bwMode="auto">
          <a:xfrm>
            <a:off x="1055688" y="4862513"/>
            <a:ext cx="2076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de-DE" dirty="0" err="1"/>
              <a:t>Zwingendes</a:t>
            </a:r>
            <a:r>
              <a:rPr lang="en-GB" altLang="de-DE" dirty="0"/>
              <a:t> </a:t>
            </a:r>
            <a:r>
              <a:rPr lang="en-GB" altLang="de-DE" dirty="0" err="1"/>
              <a:t>Recht</a:t>
            </a:r>
            <a:endParaRPr lang="en-GB" altLang="de-DE" sz="1400" dirty="0"/>
          </a:p>
        </p:txBody>
      </p:sp>
      <p:sp>
        <p:nvSpPr>
          <p:cNvPr id="8229" name="Text Box 37"/>
          <p:cNvSpPr txBox="1">
            <a:spLocks noChangeArrowheads="1"/>
          </p:cNvSpPr>
          <p:nvPr/>
        </p:nvSpPr>
        <p:spPr bwMode="auto">
          <a:xfrm>
            <a:off x="5940425" y="4941888"/>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de-DE"/>
              <a:t>Nicht-Zwingendes Recht</a:t>
            </a:r>
            <a:endParaRPr lang="en-GB" altLang="de-DE" sz="1400"/>
          </a:p>
        </p:txBody>
      </p:sp>
      <p:sp>
        <p:nvSpPr>
          <p:cNvPr id="8230" name="AutoShape 38"/>
          <p:cNvSpPr>
            <a:spLocks noChangeArrowheads="1"/>
          </p:cNvSpPr>
          <p:nvPr/>
        </p:nvSpPr>
        <p:spPr bwMode="auto">
          <a:xfrm>
            <a:off x="1908175" y="2924175"/>
            <a:ext cx="360363" cy="1944688"/>
          </a:xfrm>
          <a:prstGeom prst="downArrow">
            <a:avLst>
              <a:gd name="adj1" fmla="val 64759"/>
              <a:gd name="adj2" fmla="val 78848"/>
            </a:avLst>
          </a:prstGeom>
          <a:solidFill>
            <a:schemeClr val="bg1"/>
          </a:solidFill>
          <a:ln w="38100">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8231" name="Text Box 39"/>
          <p:cNvSpPr txBox="1">
            <a:spLocks noChangeArrowheads="1"/>
          </p:cNvSpPr>
          <p:nvPr/>
        </p:nvSpPr>
        <p:spPr bwMode="auto">
          <a:xfrm>
            <a:off x="136525" y="3500438"/>
            <a:ext cx="17970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de-DE" sz="1400" b="1"/>
              <a:t>Öffentliches Recht </a:t>
            </a:r>
          </a:p>
          <a:p>
            <a:pPr eaLnBrk="1" hangingPunct="1"/>
            <a:r>
              <a:rPr lang="en-GB" altLang="de-DE" sz="1400" b="1"/>
              <a:t>ist zwingend</a:t>
            </a:r>
          </a:p>
        </p:txBody>
      </p:sp>
      <p:sp>
        <p:nvSpPr>
          <p:cNvPr id="8232" name="Freeform 40"/>
          <p:cNvSpPr>
            <a:spLocks/>
          </p:cNvSpPr>
          <p:nvPr/>
        </p:nvSpPr>
        <p:spPr bwMode="auto">
          <a:xfrm>
            <a:off x="2411413" y="3068638"/>
            <a:ext cx="4752975" cy="1655762"/>
          </a:xfrm>
          <a:custGeom>
            <a:avLst/>
            <a:gdLst>
              <a:gd name="T0" fmla="*/ 2147483647 w 2994"/>
              <a:gd name="T1" fmla="*/ 0 h 1043"/>
              <a:gd name="T2" fmla="*/ 2147483647 w 2994"/>
              <a:gd name="T3" fmla="*/ 2147483647 h 1043"/>
              <a:gd name="T4" fmla="*/ 2147483647 w 2994"/>
              <a:gd name="T5" fmla="*/ 2147483647 h 1043"/>
              <a:gd name="T6" fmla="*/ 0 w 2994"/>
              <a:gd name="T7" fmla="*/ 2147483647 h 1043"/>
              <a:gd name="T8" fmla="*/ 0 60000 65536"/>
              <a:gd name="T9" fmla="*/ 0 60000 65536"/>
              <a:gd name="T10" fmla="*/ 0 60000 65536"/>
              <a:gd name="T11" fmla="*/ 0 60000 65536"/>
              <a:gd name="T12" fmla="*/ 0 w 2994"/>
              <a:gd name="T13" fmla="*/ 0 h 1043"/>
              <a:gd name="T14" fmla="*/ 2994 w 2994"/>
              <a:gd name="T15" fmla="*/ 1043 h 1043"/>
            </a:gdLst>
            <a:ahLst/>
            <a:cxnLst>
              <a:cxn ang="T8">
                <a:pos x="T0" y="T1"/>
              </a:cxn>
              <a:cxn ang="T9">
                <a:pos x="T2" y="T3"/>
              </a:cxn>
              <a:cxn ang="T10">
                <a:pos x="T4" y="T5"/>
              </a:cxn>
              <a:cxn ang="T11">
                <a:pos x="T6" y="T7"/>
              </a:cxn>
            </a:cxnLst>
            <a:rect l="T12" t="T13" r="T14" b="T15"/>
            <a:pathLst>
              <a:path w="2994" h="1043">
                <a:moveTo>
                  <a:pt x="2994" y="0"/>
                </a:moveTo>
                <a:cubicBezTo>
                  <a:pt x="2854" y="185"/>
                  <a:pt x="2714" y="371"/>
                  <a:pt x="2359" y="454"/>
                </a:cubicBezTo>
                <a:cubicBezTo>
                  <a:pt x="2004" y="537"/>
                  <a:pt x="1255" y="401"/>
                  <a:pt x="862" y="499"/>
                </a:cubicBezTo>
                <a:cubicBezTo>
                  <a:pt x="469" y="597"/>
                  <a:pt x="144" y="952"/>
                  <a:pt x="0" y="1043"/>
                </a:cubicBezTo>
              </a:path>
            </a:pathLst>
          </a:custGeom>
          <a:noFill/>
          <a:ln w="57150" cmpd="sng">
            <a:solidFill>
              <a:srgbClr val="0066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de-CH"/>
          </a:p>
        </p:txBody>
      </p:sp>
      <p:sp>
        <p:nvSpPr>
          <p:cNvPr id="8233" name="Line 41"/>
          <p:cNvSpPr>
            <a:spLocks noChangeShapeType="1"/>
          </p:cNvSpPr>
          <p:nvPr/>
        </p:nvSpPr>
        <p:spPr bwMode="auto">
          <a:xfrm>
            <a:off x="7308850" y="3068638"/>
            <a:ext cx="0" cy="187325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de-CH"/>
          </a:p>
        </p:txBody>
      </p:sp>
      <p:sp>
        <p:nvSpPr>
          <p:cNvPr id="8235" name="Text Box 43"/>
          <p:cNvSpPr txBox="1">
            <a:spLocks noChangeArrowheads="1"/>
          </p:cNvSpPr>
          <p:nvPr/>
        </p:nvSpPr>
        <p:spPr bwMode="auto">
          <a:xfrm>
            <a:off x="3924300" y="3213100"/>
            <a:ext cx="2087563" cy="1165225"/>
          </a:xfrm>
          <a:prstGeom prst="rect">
            <a:avLst/>
          </a:prstGeom>
          <a:solidFill>
            <a:schemeClr val="bg1">
              <a:alpha val="79999"/>
            </a:schemeClr>
          </a:solidFill>
          <a:ln w="9525">
            <a:solidFill>
              <a:schemeClr val="bg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de-DE" sz="1400" b="1" dirty="0"/>
              <a:t>Privates </a:t>
            </a:r>
            <a:r>
              <a:rPr lang="en-GB" altLang="de-DE" sz="1400" b="1" dirty="0" err="1"/>
              <a:t>Recht</a:t>
            </a:r>
            <a:r>
              <a:rPr lang="en-GB" altLang="de-DE" sz="1400" b="1" dirty="0"/>
              <a:t> </a:t>
            </a:r>
          </a:p>
          <a:p>
            <a:pPr algn="ctr" eaLnBrk="1" hangingPunct="1"/>
            <a:r>
              <a:rPr lang="en-GB" altLang="de-DE" sz="1400" b="1" dirty="0" err="1"/>
              <a:t>enthält</a:t>
            </a:r>
            <a:r>
              <a:rPr lang="en-GB" altLang="de-DE" sz="1400" b="1" dirty="0"/>
              <a:t> </a:t>
            </a:r>
            <a:r>
              <a:rPr lang="en-GB" altLang="de-DE" sz="1400" b="1" dirty="0" err="1"/>
              <a:t>sowohl</a:t>
            </a:r>
            <a:r>
              <a:rPr lang="en-GB" altLang="de-DE" sz="1400" b="1" dirty="0"/>
              <a:t> </a:t>
            </a:r>
            <a:r>
              <a:rPr lang="en-GB" altLang="de-DE" sz="1400" b="1" dirty="0" err="1"/>
              <a:t>zwingende</a:t>
            </a:r>
            <a:r>
              <a:rPr lang="en-GB" altLang="de-DE" sz="1400" b="1" dirty="0"/>
              <a:t> </a:t>
            </a:r>
            <a:r>
              <a:rPr lang="en-GB" altLang="de-DE" sz="1400" b="1" dirty="0" err="1"/>
              <a:t>wie</a:t>
            </a:r>
            <a:r>
              <a:rPr lang="en-GB" altLang="de-DE" sz="1400" b="1" dirty="0"/>
              <a:t> </a:t>
            </a:r>
            <a:r>
              <a:rPr lang="en-GB" altLang="de-DE" sz="1400" b="1" dirty="0" err="1"/>
              <a:t>auch</a:t>
            </a:r>
            <a:r>
              <a:rPr lang="en-GB" altLang="de-DE" sz="1400" b="1" dirty="0"/>
              <a:t> </a:t>
            </a:r>
            <a:r>
              <a:rPr lang="en-GB" altLang="de-DE" sz="1400" b="1" dirty="0" err="1"/>
              <a:t>nicht</a:t>
            </a:r>
            <a:r>
              <a:rPr lang="en-GB" altLang="de-DE" sz="1400" b="1" dirty="0"/>
              <a:t> </a:t>
            </a:r>
            <a:r>
              <a:rPr lang="en-GB" altLang="de-DE" sz="1400" b="1" dirty="0" err="1"/>
              <a:t>zwingende</a:t>
            </a:r>
            <a:r>
              <a:rPr lang="en-GB" altLang="de-DE" sz="1400" b="1" dirty="0"/>
              <a:t> </a:t>
            </a:r>
            <a:r>
              <a:rPr lang="en-GB" altLang="de-DE" sz="1400" b="1" dirty="0" err="1"/>
              <a:t>Paragraphen</a:t>
            </a:r>
            <a:endParaRPr lang="en-GB" altLang="de-DE" sz="14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224"/>
                                        </p:tgtEl>
                                        <p:attrNameLst>
                                          <p:attrName>style.visibility</p:attrName>
                                        </p:attrNameLst>
                                      </p:cBhvr>
                                      <p:to>
                                        <p:strVal val="visible"/>
                                      </p:to>
                                    </p:set>
                                    <p:animEffect transition="in" filter="wipe(up)">
                                      <p:cBhvr>
                                        <p:cTn id="7" dur="500"/>
                                        <p:tgtEl>
                                          <p:spTgt spid="8224"/>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226"/>
                                        </p:tgtEl>
                                        <p:attrNameLst>
                                          <p:attrName>style.visibility</p:attrName>
                                        </p:attrNameLst>
                                      </p:cBhvr>
                                      <p:to>
                                        <p:strVal val="visible"/>
                                      </p:to>
                                    </p:set>
                                    <p:animEffect transition="in" filter="wipe(up)">
                                      <p:cBhvr>
                                        <p:cTn id="11" dur="500"/>
                                        <p:tgtEl>
                                          <p:spTgt spid="8226"/>
                                        </p:tgtEl>
                                      </p:cBhvr>
                                    </p:animEffect>
                                  </p:childTnLst>
                                </p:cTn>
                              </p:par>
                              <p:par>
                                <p:cTn id="12" presetID="22" presetClass="entr" presetSubtype="8" fill="hold" nodeType="withEffect">
                                  <p:stCondLst>
                                    <p:cond delay="0"/>
                                  </p:stCondLst>
                                  <p:childTnLst>
                                    <p:set>
                                      <p:cBhvr>
                                        <p:cTn id="13" dur="1" fill="hold">
                                          <p:stCondLst>
                                            <p:cond delay="0"/>
                                          </p:stCondLst>
                                        </p:cTn>
                                        <p:tgtEl>
                                          <p:spTgt spid="8225"/>
                                        </p:tgtEl>
                                        <p:attrNameLst>
                                          <p:attrName>style.visibility</p:attrName>
                                        </p:attrNameLst>
                                      </p:cBhvr>
                                      <p:to>
                                        <p:strVal val="visible"/>
                                      </p:to>
                                    </p:set>
                                    <p:animEffect transition="in" filter="wipe(left)">
                                      <p:cBhvr>
                                        <p:cTn id="14" dur="500"/>
                                        <p:tgtEl>
                                          <p:spTgt spid="8225"/>
                                        </p:tgtEl>
                                      </p:cBhvr>
                                    </p:animEffect>
                                  </p:childTnLst>
                                </p:cTn>
                              </p:par>
                            </p:childTnLst>
                          </p:cTn>
                        </p:par>
                        <p:par>
                          <p:cTn id="15" fill="hold" nodeType="afterGroup">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8227"/>
                                        </p:tgtEl>
                                        <p:attrNameLst>
                                          <p:attrName>style.visibility</p:attrName>
                                        </p:attrNameLst>
                                      </p:cBhvr>
                                      <p:to>
                                        <p:strVal val="visible"/>
                                      </p:to>
                                    </p:set>
                                    <p:animEffect transition="in" filter="wipe(up)">
                                      <p:cBhvr>
                                        <p:cTn id="18" dur="500"/>
                                        <p:tgtEl>
                                          <p:spTgt spid="822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230"/>
                                        </p:tgtEl>
                                        <p:attrNameLst>
                                          <p:attrName>style.visibility</p:attrName>
                                        </p:attrNameLst>
                                      </p:cBhvr>
                                      <p:to>
                                        <p:strVal val="visible"/>
                                      </p:to>
                                    </p:set>
                                    <p:animEffect transition="in" filter="wipe(up)">
                                      <p:cBhvr>
                                        <p:cTn id="23" dur="500"/>
                                        <p:tgtEl>
                                          <p:spTgt spid="8230"/>
                                        </p:tgtEl>
                                      </p:cBhvr>
                                    </p:animEffect>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82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31"/>
                                        </p:tgtEl>
                                        <p:attrNameLst>
                                          <p:attrName>style.visibility</p:attrName>
                                        </p:attrNameLst>
                                      </p:cBhvr>
                                      <p:to>
                                        <p:strVal val="visible"/>
                                      </p:to>
                                    </p:set>
                                  </p:childTnLst>
                                </p:cTn>
                              </p:par>
                              <p:par>
                                <p:cTn id="29" presetID="22" presetClass="entr" presetSubtype="2" fill="hold" nodeType="withEffect">
                                  <p:stCondLst>
                                    <p:cond delay="0"/>
                                  </p:stCondLst>
                                  <p:childTnLst>
                                    <p:set>
                                      <p:cBhvr>
                                        <p:cTn id="30" dur="1" fill="hold">
                                          <p:stCondLst>
                                            <p:cond delay="0"/>
                                          </p:stCondLst>
                                        </p:cTn>
                                        <p:tgtEl>
                                          <p:spTgt spid="8232"/>
                                        </p:tgtEl>
                                        <p:attrNameLst>
                                          <p:attrName>style.visibility</p:attrName>
                                        </p:attrNameLst>
                                      </p:cBhvr>
                                      <p:to>
                                        <p:strVal val="visible"/>
                                      </p:to>
                                    </p:set>
                                    <p:animEffect transition="in" filter="wipe(right)">
                                      <p:cBhvr>
                                        <p:cTn id="31" dur="500"/>
                                        <p:tgtEl>
                                          <p:spTgt spid="82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233"/>
                                        </p:tgtEl>
                                        <p:attrNameLst>
                                          <p:attrName>style.visibility</p:attrName>
                                        </p:attrNameLst>
                                      </p:cBhvr>
                                      <p:to>
                                        <p:strVal val="visible"/>
                                      </p:to>
                                    </p:set>
                                    <p:animEffect transition="in" filter="wipe(up)">
                                      <p:cBhvr>
                                        <p:cTn id="36" dur="500"/>
                                        <p:tgtEl>
                                          <p:spTgt spid="8233"/>
                                        </p:tgtEl>
                                      </p:cBhvr>
                                    </p:animEffec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8229"/>
                                        </p:tgtEl>
                                        <p:attrNameLst>
                                          <p:attrName>style.visibility</p:attrName>
                                        </p:attrNameLst>
                                      </p:cBhvr>
                                      <p:to>
                                        <p:strVal val="visible"/>
                                      </p:to>
                                    </p:set>
                                  </p:childTnLst>
                                </p:cTn>
                              </p:par>
                            </p:childTnLst>
                          </p:cTn>
                        </p:par>
                        <p:par>
                          <p:cTn id="40" fill="hold">
                            <p:stCondLst>
                              <p:cond delay="500"/>
                            </p:stCondLst>
                            <p:childTnLst>
                              <p:par>
                                <p:cTn id="41" presetID="4" presetClass="entr" presetSubtype="32" fill="hold" grpId="0" nodeType="afterEffect">
                                  <p:stCondLst>
                                    <p:cond delay="0"/>
                                  </p:stCondLst>
                                  <p:childTnLst>
                                    <p:set>
                                      <p:cBhvr>
                                        <p:cTn id="42" dur="1" fill="hold">
                                          <p:stCondLst>
                                            <p:cond delay="0"/>
                                          </p:stCondLst>
                                        </p:cTn>
                                        <p:tgtEl>
                                          <p:spTgt spid="8235"/>
                                        </p:tgtEl>
                                        <p:attrNameLst>
                                          <p:attrName>style.visibility</p:attrName>
                                        </p:attrNameLst>
                                      </p:cBhvr>
                                      <p:to>
                                        <p:strVal val="visible"/>
                                      </p:to>
                                    </p:set>
                                    <p:animEffect transition="in" filter="box(out)">
                                      <p:cBhvr>
                                        <p:cTn id="43" dur="500"/>
                                        <p:tgtEl>
                                          <p:spTgt spid="8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6" grpId="0"/>
      <p:bldP spid="8227" grpId="0"/>
      <p:bldP spid="8228" grpId="0"/>
      <p:bldP spid="8229" grpId="0"/>
      <p:bldP spid="8230" grpId="0" animBg="1"/>
      <p:bldP spid="8231" grpId="0"/>
      <p:bldP spid="82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z="3500" dirty="0"/>
              <a:t>Zwingendes und dispositives Recht</a:t>
            </a:r>
          </a:p>
        </p:txBody>
      </p:sp>
      <p:pic>
        <p:nvPicPr>
          <p:cNvPr id="7" name="Inhaltsplatzhalter 6"/>
          <p:cNvPicPr>
            <a:picLocks noGrp="1" noChangeAspect="1"/>
          </p:cNvPicPr>
          <p:nvPr>
            <p:ph idx="1"/>
          </p:nvPr>
        </p:nvPicPr>
        <p:blipFill>
          <a:blip r:embed="rId2"/>
          <a:stretch>
            <a:fillRect/>
          </a:stretch>
        </p:blipFill>
        <p:spPr>
          <a:xfrm>
            <a:off x="323529" y="1175526"/>
            <a:ext cx="7776864" cy="4989778"/>
          </a:xfrm>
          <a:prstGeom prst="rect">
            <a:avLst/>
          </a:prstGeom>
        </p:spPr>
      </p:pic>
      <p:sp>
        <p:nvSpPr>
          <p:cNvPr id="4" name="Datumsplatzhalter 3"/>
          <p:cNvSpPr>
            <a:spLocks noGrp="1"/>
          </p:cNvSpPr>
          <p:nvPr>
            <p:ph type="dt" sz="half" idx="10"/>
          </p:nvPr>
        </p:nvSpPr>
        <p:spPr/>
        <p:txBody>
          <a:bodyPr/>
          <a:lstStyle/>
          <a:p>
            <a:pPr>
              <a:defRPr/>
            </a:pPr>
            <a:r>
              <a:rPr lang="en-GB"/>
              <a:t>HS 2016</a:t>
            </a:r>
            <a:endParaRPr lang="en-GB" dirty="0"/>
          </a:p>
        </p:txBody>
      </p:sp>
      <p:sp>
        <p:nvSpPr>
          <p:cNvPr id="5" name="Fußzeilenplatzhalter 4"/>
          <p:cNvSpPr>
            <a:spLocks noGrp="1"/>
          </p:cNvSpPr>
          <p:nvPr>
            <p:ph type="ftr" sz="quarter" idx="11"/>
          </p:nvPr>
        </p:nvSpPr>
        <p:spPr/>
        <p:txBody>
          <a:bodyPr/>
          <a:lstStyle/>
          <a:p>
            <a:pPr>
              <a:defRPr/>
            </a:pPr>
            <a:r>
              <a:rPr lang="en-GB"/>
              <a:t>Sonja Amstutz</a:t>
            </a:r>
            <a:endParaRPr lang="en-GB" dirty="0"/>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12</a:t>
            </a:fld>
            <a:endParaRPr lang="en-GB" altLang="de-DE"/>
          </a:p>
        </p:txBody>
      </p:sp>
    </p:spTree>
    <p:extLst>
      <p:ext uri="{BB962C8B-B14F-4D97-AF65-F5344CB8AC3E}">
        <p14:creationId xmlns:p14="http://schemas.microsoft.com/office/powerpoint/2010/main" val="1864061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z="3000" dirty="0"/>
              <a:t>Beispiel relativ zwingende Regelung</a:t>
            </a:r>
          </a:p>
        </p:txBody>
      </p:sp>
      <p:sp>
        <p:nvSpPr>
          <p:cNvPr id="3" name="Inhaltsplatzhalter 2"/>
          <p:cNvSpPr>
            <a:spLocks noGrp="1"/>
          </p:cNvSpPr>
          <p:nvPr>
            <p:ph idx="1"/>
          </p:nvPr>
        </p:nvSpPr>
        <p:spPr/>
        <p:txBody>
          <a:bodyPr/>
          <a:lstStyle/>
          <a:p>
            <a:pPr marL="0" indent="0">
              <a:buNone/>
            </a:pPr>
            <a:r>
              <a:rPr lang="de-CH" u="sng" dirty="0"/>
              <a:t>Art. 329a Abs. 1 OR</a:t>
            </a:r>
          </a:p>
          <a:p>
            <a:pPr marL="0" indent="0">
              <a:buNone/>
            </a:pPr>
            <a:r>
              <a:rPr lang="de-CH" sz="3000" dirty="0"/>
              <a:t>Der Arbeitgeber hat dem Arbeitnehmer jedes Dienstjahr </a:t>
            </a:r>
            <a:r>
              <a:rPr lang="de-CH" sz="3000" b="1" dirty="0"/>
              <a:t>wenigstens vier Wochen</a:t>
            </a:r>
            <a:r>
              <a:rPr lang="de-CH" sz="3000" dirty="0"/>
              <a:t>, dem Arbeitnehmer bis zum vollendeten 20. Altersjahr </a:t>
            </a:r>
            <a:r>
              <a:rPr lang="de-CH" sz="3000" b="1" dirty="0"/>
              <a:t>wenigstens fünf Wochen </a:t>
            </a:r>
            <a:r>
              <a:rPr lang="de-CH" sz="3000" dirty="0"/>
              <a:t>Ferien zu gewähren. </a:t>
            </a:r>
          </a:p>
        </p:txBody>
      </p:sp>
      <p:sp>
        <p:nvSpPr>
          <p:cNvPr id="4" name="Datumsplatzhalter 3"/>
          <p:cNvSpPr>
            <a:spLocks noGrp="1"/>
          </p:cNvSpPr>
          <p:nvPr>
            <p:ph type="dt" sz="half" idx="10"/>
          </p:nvPr>
        </p:nvSpPr>
        <p:spPr/>
        <p:txBody>
          <a:bodyPr/>
          <a:lstStyle/>
          <a:p>
            <a:pPr>
              <a:defRPr/>
            </a:pPr>
            <a:r>
              <a:rPr lang="en-GB"/>
              <a:t>HS 2016</a:t>
            </a:r>
            <a:endParaRPr lang="en-GB" dirty="0"/>
          </a:p>
        </p:txBody>
      </p:sp>
      <p:sp>
        <p:nvSpPr>
          <p:cNvPr id="5" name="Fußzeilenplatzhalter 4"/>
          <p:cNvSpPr>
            <a:spLocks noGrp="1"/>
          </p:cNvSpPr>
          <p:nvPr>
            <p:ph type="ftr" sz="quarter" idx="11"/>
          </p:nvPr>
        </p:nvSpPr>
        <p:spPr/>
        <p:txBody>
          <a:bodyPr/>
          <a:lstStyle/>
          <a:p>
            <a:pPr>
              <a:defRPr/>
            </a:pPr>
            <a:r>
              <a:rPr lang="en-GB"/>
              <a:t>Sonja Amstutz</a:t>
            </a:r>
            <a:endParaRPr lang="en-GB" dirty="0"/>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13</a:t>
            </a:fld>
            <a:endParaRPr lang="en-GB" altLang="de-DE"/>
          </a:p>
        </p:txBody>
      </p:sp>
    </p:spTree>
    <p:extLst>
      <p:ext uri="{BB962C8B-B14F-4D97-AF65-F5344CB8AC3E}">
        <p14:creationId xmlns:p14="http://schemas.microsoft.com/office/powerpoint/2010/main" val="1097511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ppt_ch-fah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881" y="2578345"/>
            <a:ext cx="828808" cy="1898465"/>
          </a:xfrm>
          <a:prstGeom prst="rect">
            <a:avLst/>
          </a:prstGeom>
        </p:spPr>
      </p:pic>
      <p:sp>
        <p:nvSpPr>
          <p:cNvPr id="17416" name="Fußzeilenplatzhalter 3"/>
          <p:cNvSpPr txBox="1">
            <a:spLocks/>
          </p:cNvSpPr>
          <p:nvPr/>
        </p:nvSpPr>
        <p:spPr bwMode="auto">
          <a:xfrm>
            <a:off x="7812088" y="287338"/>
            <a:ext cx="1008062"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1600" rIns="0" bIns="46800" anchor="ct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algn="r" eaLnBrk="1" hangingPunct="1"/>
            <a:r>
              <a:rPr lang="de-DE" sz="1200">
                <a:latin typeface="Arial" charset="0"/>
                <a:cs typeface="Arial" charset="0"/>
              </a:rPr>
              <a:t>Zu Seite 6</a:t>
            </a:r>
          </a:p>
        </p:txBody>
      </p:sp>
      <p:sp>
        <p:nvSpPr>
          <p:cNvPr id="11" name="Text Box 84"/>
          <p:cNvSpPr txBox="1">
            <a:spLocks noChangeArrowheads="1"/>
          </p:cNvSpPr>
          <p:nvPr/>
        </p:nvSpPr>
        <p:spPr bwMode="auto">
          <a:xfrm>
            <a:off x="1824443" y="1441988"/>
            <a:ext cx="54358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54000" rIns="54000">
            <a:spAutoFit/>
          </a:bodyPr>
          <a:lstStyle>
            <a:defPPr>
              <a:defRPr lang="de-CH"/>
            </a:defPPr>
            <a:lvl1pPr eaLnBrk="1" hangingPunct="1">
              <a:spcBef>
                <a:spcPct val="25000"/>
              </a:spcBef>
              <a:defRPr sz="1600" b="1">
                <a:effectLst/>
                <a:latin typeface="Comic Sans MS" pitchFamily="66" charset="0"/>
                <a:cs typeface="Calibri" pitchFamily="34"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marL="365125" indent="-365125" algn="l">
              <a:spcBef>
                <a:spcPts val="0"/>
              </a:spcBef>
              <a:buFont typeface="Wingdings" pitchFamily="2" charset="2"/>
              <a:buChar char="à"/>
              <a:tabLst>
                <a:tab pos="365125" algn="l"/>
              </a:tabLst>
            </a:pPr>
            <a:r>
              <a:rPr lang="de-CH" b="0" dirty="0"/>
              <a:t>Organisation/Tätigkeit des Staates,</a:t>
            </a:r>
          </a:p>
          <a:p>
            <a:pPr marL="365125" indent="-365125" algn="l">
              <a:spcBef>
                <a:spcPts val="0"/>
              </a:spcBef>
              <a:tabLst>
                <a:tab pos="365125" algn="l"/>
              </a:tabLst>
            </a:pPr>
            <a:r>
              <a:rPr lang="de-CH" b="0" dirty="0"/>
              <a:t>	Rechte und Pflichten der Bürgerinnen und Bürger,</a:t>
            </a:r>
          </a:p>
          <a:p>
            <a:pPr marL="365125" indent="-365125" algn="l">
              <a:spcBef>
                <a:spcPts val="0"/>
              </a:spcBef>
              <a:tabLst>
                <a:tab pos="365125" algn="l"/>
              </a:tabLst>
            </a:pPr>
            <a:r>
              <a:rPr lang="de-CH" b="0" dirty="0"/>
              <a:t>	Beziehungen zu anderen Staaten</a:t>
            </a:r>
          </a:p>
        </p:txBody>
      </p:sp>
      <p:sp>
        <p:nvSpPr>
          <p:cNvPr id="13" name="Text Box 73"/>
          <p:cNvSpPr txBox="1">
            <a:spLocks noChangeArrowheads="1"/>
          </p:cNvSpPr>
          <p:nvPr/>
        </p:nvSpPr>
        <p:spPr bwMode="auto">
          <a:xfrm>
            <a:off x="1758913" y="2696067"/>
            <a:ext cx="923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defPPr>
              <a:defRPr lang="de-CH"/>
            </a:defPPr>
            <a:lvl1pPr eaLnBrk="1" hangingPunct="1">
              <a:spcBef>
                <a:spcPct val="25000"/>
              </a:spcBef>
              <a:defRPr sz="1400" b="1">
                <a:effectLst/>
                <a:latin typeface="Comic Sans MS" pitchFamily="66" charset="0"/>
                <a:cs typeface="Calibri" pitchFamily="34"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algn="ctr"/>
            <a:r>
              <a:rPr lang="de-CH" sz="1600" b="0" dirty="0"/>
              <a:t>Staat</a:t>
            </a:r>
          </a:p>
        </p:txBody>
      </p:sp>
      <p:sp>
        <p:nvSpPr>
          <p:cNvPr id="14" name="Text Box 75"/>
          <p:cNvSpPr txBox="1">
            <a:spLocks noChangeArrowheads="1"/>
          </p:cNvSpPr>
          <p:nvPr/>
        </p:nvSpPr>
        <p:spPr bwMode="auto">
          <a:xfrm>
            <a:off x="5205609" y="5247425"/>
            <a:ext cx="25155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defPPr>
              <a:defRPr lang="de-CH"/>
            </a:defPPr>
            <a:lvl1pPr eaLnBrk="1" hangingPunct="1">
              <a:spcBef>
                <a:spcPct val="25000"/>
              </a:spcBef>
              <a:defRPr sz="1400" b="1">
                <a:effectLst/>
                <a:latin typeface="Comic Sans MS" pitchFamily="66" charset="0"/>
                <a:cs typeface="Calibri" pitchFamily="34"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algn="l">
              <a:spcBef>
                <a:spcPts val="0"/>
              </a:spcBef>
            </a:pPr>
            <a:r>
              <a:rPr lang="de-CH" sz="1600" b="0" dirty="0"/>
              <a:t>Unternehmungen</a:t>
            </a:r>
            <a:br>
              <a:rPr lang="de-CH" sz="1600" b="0" dirty="0"/>
            </a:br>
            <a:r>
              <a:rPr lang="de-CH" sz="1600" b="0" dirty="0"/>
              <a:t>(juristische Personen)</a:t>
            </a:r>
          </a:p>
        </p:txBody>
      </p:sp>
      <p:sp>
        <p:nvSpPr>
          <p:cNvPr id="15" name="Text Box 76"/>
          <p:cNvSpPr txBox="1">
            <a:spLocks noChangeArrowheads="1"/>
          </p:cNvSpPr>
          <p:nvPr/>
        </p:nvSpPr>
        <p:spPr bwMode="auto">
          <a:xfrm>
            <a:off x="5485434" y="3391628"/>
            <a:ext cx="17837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defPPr>
              <a:defRPr lang="de-CH"/>
            </a:defPPr>
            <a:lvl1pPr eaLnBrk="1" hangingPunct="1">
              <a:spcBef>
                <a:spcPct val="25000"/>
              </a:spcBef>
              <a:defRPr sz="1400" b="1">
                <a:effectLst/>
                <a:latin typeface="Comic Sans MS" pitchFamily="66" charset="0"/>
                <a:cs typeface="Calibri" pitchFamily="34"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algn="l">
              <a:spcBef>
                <a:spcPts val="0"/>
              </a:spcBef>
            </a:pPr>
            <a:r>
              <a:rPr lang="de-CH" sz="1600" b="0" dirty="0"/>
              <a:t>andere Staaten</a:t>
            </a:r>
            <a:br>
              <a:rPr lang="de-CH" sz="1600" b="0" dirty="0"/>
            </a:br>
            <a:r>
              <a:rPr lang="de-CH" sz="1600" b="0" dirty="0"/>
              <a:t>(Staatsverträge)</a:t>
            </a:r>
          </a:p>
        </p:txBody>
      </p:sp>
      <p:sp>
        <p:nvSpPr>
          <p:cNvPr id="16" name="Text Box 75"/>
          <p:cNvSpPr txBox="1">
            <a:spLocks noChangeArrowheads="1"/>
          </p:cNvSpPr>
          <p:nvPr/>
        </p:nvSpPr>
        <p:spPr bwMode="auto">
          <a:xfrm>
            <a:off x="2235508" y="5664883"/>
            <a:ext cx="24805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defPPr>
              <a:defRPr lang="de-CH"/>
            </a:defPPr>
            <a:lvl1pPr eaLnBrk="1" hangingPunct="1">
              <a:spcBef>
                <a:spcPct val="25000"/>
              </a:spcBef>
              <a:defRPr sz="1400" b="1">
                <a:effectLst/>
                <a:latin typeface="Comic Sans MS" pitchFamily="66" charset="0"/>
                <a:cs typeface="Calibri" pitchFamily="34"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algn="l">
              <a:spcBef>
                <a:spcPts val="0"/>
              </a:spcBef>
            </a:pPr>
            <a:r>
              <a:rPr lang="de-CH" sz="1600" b="0" dirty="0"/>
              <a:t>Bürgerinnen und Bürger</a:t>
            </a:r>
          </a:p>
          <a:p>
            <a:pPr algn="l">
              <a:spcBef>
                <a:spcPts val="0"/>
              </a:spcBef>
            </a:pPr>
            <a:r>
              <a:rPr lang="de-CH" sz="1600" b="0" dirty="0"/>
              <a:t>(natürliche Personen)</a:t>
            </a:r>
          </a:p>
        </p:txBody>
      </p:sp>
      <p:cxnSp>
        <p:nvCxnSpPr>
          <p:cNvPr id="24" name="Gerade Verbindung mit Pfeil 23"/>
          <p:cNvCxnSpPr/>
          <p:nvPr/>
        </p:nvCxnSpPr>
        <p:spPr bwMode="auto">
          <a:xfrm>
            <a:off x="3783265" y="3403766"/>
            <a:ext cx="1305489" cy="992105"/>
          </a:xfrm>
          <a:prstGeom prst="straightConnector1">
            <a:avLst/>
          </a:prstGeom>
          <a:solidFill>
            <a:schemeClr val="accent1"/>
          </a:solidFill>
          <a:ln w="38100" cap="flat" cmpd="sng" algn="ctr">
            <a:solidFill>
              <a:srgbClr val="A6A6A6"/>
            </a:solidFill>
            <a:prstDash val="solid"/>
            <a:miter lim="800000"/>
            <a:headEnd type="arrow" w="med" len="med"/>
            <a:tailEnd type="arrow" w="med" len="med"/>
          </a:ln>
          <a:effectLst/>
        </p:spPr>
      </p:cxnSp>
      <p:cxnSp>
        <p:nvCxnSpPr>
          <p:cNvPr id="25" name="Gerade Verbindung mit Pfeil 24"/>
          <p:cNvCxnSpPr/>
          <p:nvPr/>
        </p:nvCxnSpPr>
        <p:spPr bwMode="auto">
          <a:xfrm>
            <a:off x="3304835" y="3510334"/>
            <a:ext cx="0" cy="1294040"/>
          </a:xfrm>
          <a:prstGeom prst="straightConnector1">
            <a:avLst/>
          </a:prstGeom>
          <a:solidFill>
            <a:schemeClr val="accent1"/>
          </a:solidFill>
          <a:ln w="38100" cap="flat" cmpd="sng" algn="ctr">
            <a:solidFill>
              <a:srgbClr val="A6A6A6"/>
            </a:solidFill>
            <a:prstDash val="solid"/>
            <a:miter lim="800000"/>
            <a:headEnd type="arrow" w="med" len="med"/>
            <a:tailEnd type="arrow" w="med" len="med"/>
          </a:ln>
          <a:effectLst/>
        </p:spPr>
      </p:cxnSp>
      <p:cxnSp>
        <p:nvCxnSpPr>
          <p:cNvPr id="26" name="Gerade Verbindung mit Pfeil 25"/>
          <p:cNvCxnSpPr/>
          <p:nvPr/>
        </p:nvCxnSpPr>
        <p:spPr bwMode="auto">
          <a:xfrm flipV="1">
            <a:off x="3879870" y="2927510"/>
            <a:ext cx="1519716" cy="1"/>
          </a:xfrm>
          <a:prstGeom prst="straightConnector1">
            <a:avLst/>
          </a:prstGeom>
          <a:solidFill>
            <a:schemeClr val="accent1"/>
          </a:solidFill>
          <a:ln w="38100" cap="flat" cmpd="sng" algn="ctr">
            <a:solidFill>
              <a:srgbClr val="A6A6A6"/>
            </a:solidFill>
            <a:prstDash val="solid"/>
            <a:miter lim="800000"/>
            <a:headEnd type="arrow" w="med" len="med"/>
            <a:tailEnd type="arrow" w="med" len="med"/>
          </a:ln>
          <a:effectLst/>
        </p:spPr>
      </p:cxnSp>
      <p:sp>
        <p:nvSpPr>
          <p:cNvPr id="28" name="Text Box 39"/>
          <p:cNvSpPr txBox="1">
            <a:spLocks noChangeArrowheads="1"/>
          </p:cNvSpPr>
          <p:nvPr/>
        </p:nvSpPr>
        <p:spPr bwMode="auto">
          <a:xfrm>
            <a:off x="1044574" y="828675"/>
            <a:ext cx="7056000" cy="431800"/>
          </a:xfrm>
          <a:prstGeom prst="rect">
            <a:avLst/>
          </a:prstGeom>
          <a:solidFill>
            <a:srgbClr val="DDDEDD"/>
          </a:solidFill>
          <a:ln w="9525">
            <a:solidFill>
              <a:schemeClr val="tx1"/>
            </a:solidFill>
            <a:miter lim="800000"/>
            <a:headEnd/>
            <a:tailEnd/>
          </a:ln>
        </p:spPr>
        <p:txBody>
          <a:bodyPr anchor="ct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CH" b="1">
                <a:latin typeface="Comic Sans MS" pitchFamily="66" charset="0"/>
              </a:rPr>
              <a:t>Öffentliches Recht</a:t>
            </a:r>
            <a:endParaRPr lang="de-CH" b="1" dirty="0">
              <a:latin typeface="Comic Sans MS" pitchFamily="66" charset="0"/>
            </a:endParaRPr>
          </a:p>
        </p:txBody>
      </p:sp>
      <p:pic>
        <p:nvPicPr>
          <p:cNvPr id="3" name="Bild 2" descr="ppt_buerg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1003" y="5022055"/>
            <a:ext cx="1547664" cy="624955"/>
          </a:xfrm>
          <a:prstGeom prst="rect">
            <a:avLst/>
          </a:prstGeom>
        </p:spPr>
      </p:pic>
      <p:pic>
        <p:nvPicPr>
          <p:cNvPr id="4" name="Bild 3" descr="ppt_unternehme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8720" y="4373025"/>
            <a:ext cx="1340270" cy="851407"/>
          </a:xfrm>
          <a:prstGeom prst="rect">
            <a:avLst/>
          </a:prstGeom>
        </p:spPr>
      </p:pic>
      <p:pic>
        <p:nvPicPr>
          <p:cNvPr id="5" name="Bild 4" descr="ppt_weltkart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6229" y="2400305"/>
            <a:ext cx="1781593" cy="982442"/>
          </a:xfrm>
          <a:prstGeom prst="rect">
            <a:avLst/>
          </a:prstGeom>
        </p:spPr>
      </p:pic>
      <p:sp>
        <p:nvSpPr>
          <p:cNvPr id="17" name="Rechteck 16"/>
          <p:cNvSpPr/>
          <p:nvPr/>
        </p:nvSpPr>
        <p:spPr>
          <a:xfrm>
            <a:off x="2376264" y="6597932"/>
            <a:ext cx="4572000" cy="215444"/>
          </a:xfrm>
          <a:prstGeom prst="rect">
            <a:avLst/>
          </a:prstGeom>
        </p:spPr>
        <p:txBody>
          <a:bodyPr>
            <a:spAutoFit/>
          </a:bodyPr>
          <a:lstStyle/>
          <a:p>
            <a:pPr>
              <a:defRPr/>
            </a:pPr>
            <a:r>
              <a:rPr lang="de-DE" sz="800" dirty="0"/>
              <a:t>Quelle: </a:t>
            </a:r>
            <a:r>
              <a:rPr lang="de-DE" sz="800" dirty="0" err="1"/>
              <a:t>Rüfenacht</a:t>
            </a:r>
            <a:r>
              <a:rPr lang="de-DE" sz="800" dirty="0"/>
              <a:t>/Saxer/Tobler: Brennpunkt Wirtschaft und Gesellschaft Verlag SKV</a:t>
            </a:r>
          </a:p>
        </p:txBody>
      </p:sp>
    </p:spTree>
    <p:extLst>
      <p:ext uri="{BB962C8B-B14F-4D97-AF65-F5344CB8AC3E}">
        <p14:creationId xmlns:p14="http://schemas.microsoft.com/office/powerpoint/2010/main" val="146254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Fußzeilenplatzhalter 3"/>
          <p:cNvSpPr txBox="1">
            <a:spLocks/>
          </p:cNvSpPr>
          <p:nvPr/>
        </p:nvSpPr>
        <p:spPr bwMode="auto">
          <a:xfrm>
            <a:off x="7812088" y="287338"/>
            <a:ext cx="1008062"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1600" rIns="0" bIns="46800" anchor="ct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algn="r" eaLnBrk="1" hangingPunct="1"/>
            <a:r>
              <a:rPr lang="de-DE" sz="1200">
                <a:latin typeface="Arial" charset="0"/>
                <a:cs typeface="Arial" charset="0"/>
              </a:rPr>
              <a:t>Zu Seite 6</a:t>
            </a:r>
          </a:p>
        </p:txBody>
      </p:sp>
      <p:sp>
        <p:nvSpPr>
          <p:cNvPr id="10" name="Text Box 39"/>
          <p:cNvSpPr txBox="1">
            <a:spLocks noChangeArrowheads="1"/>
          </p:cNvSpPr>
          <p:nvPr/>
        </p:nvSpPr>
        <p:spPr bwMode="auto">
          <a:xfrm>
            <a:off x="1044574" y="828675"/>
            <a:ext cx="7056000" cy="431800"/>
          </a:xfrm>
          <a:prstGeom prst="rect">
            <a:avLst/>
          </a:prstGeom>
          <a:solidFill>
            <a:srgbClr val="DDDEDD"/>
          </a:solidFill>
          <a:ln w="9525">
            <a:solidFill>
              <a:schemeClr val="tx1"/>
            </a:solidFill>
            <a:miter lim="800000"/>
            <a:headEnd/>
            <a:tailEnd/>
          </a:ln>
        </p:spPr>
        <p:txBody>
          <a:bodyPr anchor="ct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CH" b="1" dirty="0">
                <a:latin typeface="Comic Sans MS" pitchFamily="66" charset="0"/>
              </a:rPr>
              <a:t>Rechtsvorschriften des öffentlichen Rechts</a:t>
            </a:r>
          </a:p>
        </p:txBody>
      </p:sp>
      <p:pic>
        <p:nvPicPr>
          <p:cNvPr id="3" name="Bild 2" descr="ppt_öffentl rech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333" y="1401233"/>
            <a:ext cx="5003800" cy="4933324"/>
          </a:xfrm>
          <a:prstGeom prst="rect">
            <a:avLst/>
          </a:prstGeom>
        </p:spPr>
      </p:pic>
      <p:sp>
        <p:nvSpPr>
          <p:cNvPr id="2" name="Rechteck 1"/>
          <p:cNvSpPr/>
          <p:nvPr/>
        </p:nvSpPr>
        <p:spPr>
          <a:xfrm>
            <a:off x="1872208" y="6470875"/>
            <a:ext cx="4572000" cy="215444"/>
          </a:xfrm>
          <a:prstGeom prst="rect">
            <a:avLst/>
          </a:prstGeom>
        </p:spPr>
        <p:txBody>
          <a:bodyPr>
            <a:spAutoFit/>
          </a:bodyPr>
          <a:lstStyle/>
          <a:p>
            <a:pPr>
              <a:defRPr/>
            </a:pPr>
            <a:r>
              <a:rPr lang="de-DE" sz="800" dirty="0"/>
              <a:t>Quelle: </a:t>
            </a:r>
            <a:r>
              <a:rPr lang="de-DE" sz="800" dirty="0" err="1"/>
              <a:t>Rüfenacht</a:t>
            </a:r>
            <a:r>
              <a:rPr lang="de-DE" sz="800" dirty="0"/>
              <a:t>/Saxer/Tobler: Brennpunkt Wirtschaft und Gesellschaft Verlag SKV</a:t>
            </a:r>
          </a:p>
        </p:txBody>
      </p:sp>
    </p:spTree>
    <p:extLst>
      <p:ext uri="{BB962C8B-B14F-4D97-AF65-F5344CB8AC3E}">
        <p14:creationId xmlns:p14="http://schemas.microsoft.com/office/powerpoint/2010/main" val="258550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Fußzeilenplatzhalter 3"/>
          <p:cNvSpPr txBox="1">
            <a:spLocks/>
          </p:cNvSpPr>
          <p:nvPr/>
        </p:nvSpPr>
        <p:spPr bwMode="auto">
          <a:xfrm>
            <a:off x="7812088" y="287338"/>
            <a:ext cx="1008062"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1600" rIns="0" bIns="46800" anchor="ct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algn="r" eaLnBrk="1" hangingPunct="1"/>
            <a:r>
              <a:rPr lang="de-DE" sz="1200">
                <a:latin typeface="Arial" charset="0"/>
                <a:cs typeface="Arial" charset="0"/>
              </a:rPr>
              <a:t>Zu Seite 6</a:t>
            </a:r>
          </a:p>
        </p:txBody>
      </p:sp>
      <p:sp>
        <p:nvSpPr>
          <p:cNvPr id="11" name="Text Box 84"/>
          <p:cNvSpPr txBox="1">
            <a:spLocks noChangeArrowheads="1"/>
          </p:cNvSpPr>
          <p:nvPr/>
        </p:nvSpPr>
        <p:spPr bwMode="auto">
          <a:xfrm>
            <a:off x="2136890" y="1440000"/>
            <a:ext cx="47127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54000" rIns="54000">
            <a:spAutoFit/>
          </a:bodyPr>
          <a:lstStyle>
            <a:defPPr>
              <a:defRPr lang="de-CH"/>
            </a:defPPr>
            <a:lvl1pPr eaLnBrk="1" hangingPunct="1">
              <a:spcBef>
                <a:spcPct val="25000"/>
              </a:spcBef>
              <a:defRPr sz="1600" b="1">
                <a:effectLst/>
                <a:latin typeface="Comic Sans MS" pitchFamily="66" charset="0"/>
                <a:cs typeface="Calibri" pitchFamily="34"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marL="274638" indent="-274638" algn="l">
              <a:spcBef>
                <a:spcPts val="0"/>
              </a:spcBef>
              <a:buFont typeface="Wingdings" pitchFamily="2" charset="2"/>
              <a:buChar char="à"/>
            </a:pPr>
            <a:r>
              <a:rPr lang="de-CH" b="0" dirty="0">
                <a:sym typeface="Wingdings" pitchFamily="2" charset="2"/>
              </a:rPr>
              <a:t>Rechtsb</a:t>
            </a:r>
            <a:r>
              <a:rPr lang="de-CH" b="0" dirty="0"/>
              <a:t>eziehungen zwischen Einzelpersonen, </a:t>
            </a:r>
          </a:p>
          <a:p>
            <a:pPr marL="274638" indent="-274638" algn="l">
              <a:spcBef>
                <a:spcPts val="0"/>
              </a:spcBef>
            </a:pPr>
            <a:r>
              <a:rPr lang="de-CH" b="0" dirty="0"/>
              <a:t>	zwischen Personengruppen (Unternehmungen)</a:t>
            </a:r>
          </a:p>
          <a:p>
            <a:pPr marL="274638" indent="-274638" algn="l">
              <a:spcBef>
                <a:spcPts val="0"/>
              </a:spcBef>
            </a:pPr>
            <a:r>
              <a:rPr lang="de-CH" b="0" dirty="0"/>
              <a:t>	und Einzelpersonen</a:t>
            </a:r>
            <a:endParaRPr lang="de-CH" sz="1400" b="0" dirty="0"/>
          </a:p>
        </p:txBody>
      </p:sp>
      <p:sp>
        <p:nvSpPr>
          <p:cNvPr id="19" name="Text Box 73"/>
          <p:cNvSpPr txBox="1">
            <a:spLocks noChangeArrowheads="1"/>
          </p:cNvSpPr>
          <p:nvPr/>
        </p:nvSpPr>
        <p:spPr bwMode="auto">
          <a:xfrm>
            <a:off x="1779243" y="2453837"/>
            <a:ext cx="19974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defPPr>
              <a:defRPr lang="de-CH"/>
            </a:defPPr>
            <a:lvl1pPr eaLnBrk="1" hangingPunct="1">
              <a:spcBef>
                <a:spcPct val="25000"/>
              </a:spcBef>
              <a:defRPr sz="1400" b="1">
                <a:effectLst/>
                <a:latin typeface="Comic Sans MS" pitchFamily="66" charset="0"/>
                <a:cs typeface="Calibri" pitchFamily="34"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algn="r"/>
            <a:r>
              <a:rPr lang="de-CH" sz="1600" b="0" dirty="0"/>
              <a:t>Privatperson</a:t>
            </a:r>
            <a:br>
              <a:rPr lang="de-CH" sz="1600" b="0" dirty="0"/>
            </a:br>
            <a:r>
              <a:rPr lang="de-CH" sz="1600" b="0" dirty="0"/>
              <a:t>(natürliche Person)</a:t>
            </a:r>
          </a:p>
        </p:txBody>
      </p:sp>
      <p:sp>
        <p:nvSpPr>
          <p:cNvPr id="20" name="Text Box 73"/>
          <p:cNvSpPr txBox="1">
            <a:spLocks noChangeArrowheads="1"/>
          </p:cNvSpPr>
          <p:nvPr/>
        </p:nvSpPr>
        <p:spPr bwMode="auto">
          <a:xfrm>
            <a:off x="5812080" y="4625135"/>
            <a:ext cx="2450781"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defPPr>
              <a:defRPr lang="de-CH"/>
            </a:defPPr>
            <a:lvl1pPr eaLnBrk="1" hangingPunct="1">
              <a:spcBef>
                <a:spcPct val="25000"/>
              </a:spcBef>
              <a:defRPr sz="1400" b="1">
                <a:effectLst/>
                <a:latin typeface="Comic Sans MS" pitchFamily="66" charset="0"/>
                <a:cs typeface="Calibri" pitchFamily="34"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algn="l"/>
            <a:r>
              <a:rPr lang="de-CH" sz="1600" b="0" dirty="0"/>
              <a:t>Privatpersonen</a:t>
            </a:r>
            <a:br>
              <a:rPr lang="de-CH" sz="1600" b="0" dirty="0"/>
            </a:br>
            <a:r>
              <a:rPr lang="de-CH" sz="1600" b="0" dirty="0"/>
              <a:t>(natürliche Personen)</a:t>
            </a:r>
          </a:p>
          <a:p>
            <a:pPr algn="l"/>
            <a:r>
              <a:rPr lang="de-CH" sz="1600" b="0" dirty="0"/>
              <a:t>Familien</a:t>
            </a:r>
          </a:p>
        </p:txBody>
      </p:sp>
      <p:sp>
        <p:nvSpPr>
          <p:cNvPr id="21" name="Text Box 73"/>
          <p:cNvSpPr txBox="1">
            <a:spLocks noChangeArrowheads="1"/>
          </p:cNvSpPr>
          <p:nvPr/>
        </p:nvSpPr>
        <p:spPr bwMode="auto">
          <a:xfrm>
            <a:off x="2480797" y="5467261"/>
            <a:ext cx="2806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defPPr>
              <a:defRPr lang="de-CH"/>
            </a:defPPr>
            <a:lvl1pPr eaLnBrk="1" hangingPunct="1">
              <a:spcBef>
                <a:spcPct val="25000"/>
              </a:spcBef>
              <a:defRPr sz="1400" b="1">
                <a:effectLst/>
                <a:latin typeface="Comic Sans MS" pitchFamily="66" charset="0"/>
                <a:cs typeface="Calibri" pitchFamily="34"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algn="l">
              <a:spcBef>
                <a:spcPts val="600"/>
              </a:spcBef>
            </a:pPr>
            <a:r>
              <a:rPr lang="de-CH" sz="1600" b="0" dirty="0"/>
              <a:t>Unternehmungen</a:t>
            </a:r>
            <a:br>
              <a:rPr lang="de-CH" sz="1600" b="0" dirty="0"/>
            </a:br>
            <a:r>
              <a:rPr lang="de-CH" sz="1600" b="0" dirty="0"/>
              <a:t>(juristische Personen)</a:t>
            </a:r>
          </a:p>
        </p:txBody>
      </p:sp>
      <p:cxnSp>
        <p:nvCxnSpPr>
          <p:cNvPr id="22" name="Gerade Verbindung mit Pfeil 21"/>
          <p:cNvCxnSpPr/>
          <p:nvPr/>
        </p:nvCxnSpPr>
        <p:spPr bwMode="auto">
          <a:xfrm>
            <a:off x="4417515" y="3079139"/>
            <a:ext cx="1395984" cy="791821"/>
          </a:xfrm>
          <a:prstGeom prst="straightConnector1">
            <a:avLst/>
          </a:prstGeom>
          <a:solidFill>
            <a:schemeClr val="accent1"/>
          </a:solidFill>
          <a:ln w="38100" cap="flat" cmpd="sng" algn="ctr">
            <a:solidFill>
              <a:schemeClr val="bg1">
                <a:lumMod val="65000"/>
              </a:schemeClr>
            </a:solidFill>
            <a:prstDash val="solid"/>
            <a:miter lim="800000"/>
            <a:headEnd type="arrow" w="med" len="med"/>
            <a:tailEnd type="arrow" w="med" len="med"/>
          </a:ln>
          <a:effectLst/>
        </p:spPr>
      </p:cxnSp>
      <p:cxnSp>
        <p:nvCxnSpPr>
          <p:cNvPr id="23" name="Gerade Verbindung mit Pfeil 22"/>
          <p:cNvCxnSpPr/>
          <p:nvPr/>
        </p:nvCxnSpPr>
        <p:spPr bwMode="auto">
          <a:xfrm flipH="1">
            <a:off x="3444973" y="3341552"/>
            <a:ext cx="533673" cy="1132979"/>
          </a:xfrm>
          <a:prstGeom prst="straightConnector1">
            <a:avLst/>
          </a:prstGeom>
          <a:solidFill>
            <a:schemeClr val="accent1"/>
          </a:solidFill>
          <a:ln w="38100" cap="flat" cmpd="sng" algn="ctr">
            <a:solidFill>
              <a:srgbClr val="A6A6A6"/>
            </a:solidFill>
            <a:prstDash val="solid"/>
            <a:miter lim="800000"/>
            <a:headEnd type="arrow" w="med" len="med"/>
            <a:tailEnd type="arrow" w="med" len="med"/>
          </a:ln>
          <a:effectLst/>
        </p:spPr>
      </p:cxnSp>
      <p:cxnSp>
        <p:nvCxnSpPr>
          <p:cNvPr id="24" name="Gerade Verbindung mit Pfeil 23"/>
          <p:cNvCxnSpPr/>
          <p:nvPr/>
        </p:nvCxnSpPr>
        <p:spPr bwMode="auto">
          <a:xfrm flipH="1">
            <a:off x="4165534" y="4262661"/>
            <a:ext cx="1647965" cy="579516"/>
          </a:xfrm>
          <a:prstGeom prst="straightConnector1">
            <a:avLst/>
          </a:prstGeom>
          <a:solidFill>
            <a:schemeClr val="accent1"/>
          </a:solidFill>
          <a:ln w="38100" cap="flat" cmpd="sng" algn="ctr">
            <a:solidFill>
              <a:srgbClr val="A6A6A6"/>
            </a:solidFill>
            <a:prstDash val="solid"/>
            <a:miter lim="800000"/>
            <a:headEnd type="arrow" w="med" len="med"/>
            <a:tailEnd type="arrow" w="med" len="med"/>
          </a:ln>
          <a:effectLst/>
        </p:spPr>
      </p:cxnSp>
      <p:sp>
        <p:nvSpPr>
          <p:cNvPr id="25" name="Text Box 73"/>
          <p:cNvSpPr txBox="1">
            <a:spLocks noChangeArrowheads="1"/>
          </p:cNvSpPr>
          <p:nvPr/>
        </p:nvSpPr>
        <p:spPr bwMode="auto">
          <a:xfrm>
            <a:off x="4965510" y="2340475"/>
            <a:ext cx="3071707" cy="584775"/>
          </a:xfrm>
          <a:prstGeom prst="rect">
            <a:avLst/>
          </a:prstGeom>
          <a:solidFill>
            <a:srgbClr val="F9CE84"/>
          </a:solidFill>
          <a:ln>
            <a:solidFill>
              <a:schemeClr val="tx1"/>
            </a:solidFill>
          </a:ln>
          <a:effectLst/>
        </p:spPr>
        <p:txBody>
          <a:bodyPr wrap="square" lIns="108000" rIns="54000">
            <a:spAutoFit/>
          </a:bodyPr>
          <a:lstStyle>
            <a:defPPr>
              <a:defRPr lang="de-CH"/>
            </a:defPPr>
            <a:lvl1pPr eaLnBrk="1" hangingPunct="1">
              <a:spcBef>
                <a:spcPct val="25000"/>
              </a:spcBef>
              <a:defRPr sz="1400" b="1">
                <a:effectLst/>
                <a:latin typeface="Comic Sans MS" pitchFamily="66" charset="0"/>
                <a:cs typeface="Calibri" pitchFamily="34"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algn="l">
              <a:spcBef>
                <a:spcPts val="0"/>
              </a:spcBef>
            </a:pPr>
            <a:r>
              <a:rPr lang="de-CH" sz="1600" b="0" dirty="0"/>
              <a:t>Grundsatz:</a:t>
            </a:r>
          </a:p>
          <a:p>
            <a:pPr marL="358775" indent="-358775" algn="l">
              <a:spcBef>
                <a:spcPts val="0"/>
              </a:spcBef>
            </a:pPr>
            <a:r>
              <a:rPr lang="de-CH" sz="1600" b="0" dirty="0"/>
              <a:t>«Ohne Kläger – kein Richter»</a:t>
            </a:r>
          </a:p>
        </p:txBody>
      </p:sp>
      <p:sp>
        <p:nvSpPr>
          <p:cNvPr id="26" name="Text Box 39"/>
          <p:cNvSpPr txBox="1">
            <a:spLocks noChangeArrowheads="1"/>
          </p:cNvSpPr>
          <p:nvPr/>
        </p:nvSpPr>
        <p:spPr bwMode="auto">
          <a:xfrm>
            <a:off x="1044574" y="828675"/>
            <a:ext cx="7056000" cy="431800"/>
          </a:xfrm>
          <a:prstGeom prst="rect">
            <a:avLst/>
          </a:prstGeom>
          <a:solidFill>
            <a:srgbClr val="DDDEDD"/>
          </a:solidFill>
          <a:ln w="9525">
            <a:solidFill>
              <a:schemeClr val="tx1"/>
            </a:solidFill>
            <a:miter lim="800000"/>
            <a:headEnd/>
            <a:tailEnd/>
          </a:ln>
        </p:spPr>
        <p:txBody>
          <a:bodyPr anchor="ct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CH" b="1">
                <a:latin typeface="Comic Sans MS" pitchFamily="66" charset="0"/>
              </a:rPr>
              <a:t>Privates Recht</a:t>
            </a:r>
            <a:endParaRPr lang="de-CH" b="1" dirty="0">
              <a:latin typeface="Comic Sans MS" pitchFamily="66" charset="0"/>
            </a:endParaRPr>
          </a:p>
        </p:txBody>
      </p:sp>
      <p:sp>
        <p:nvSpPr>
          <p:cNvPr id="29" name="Rechteck 28"/>
          <p:cNvSpPr/>
          <p:nvPr/>
        </p:nvSpPr>
        <p:spPr>
          <a:xfrm>
            <a:off x="3883815" y="4490937"/>
            <a:ext cx="281719" cy="1413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pic>
        <p:nvPicPr>
          <p:cNvPr id="30" name="Bild 29" descr="ppt_unternehme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376" y="4597505"/>
            <a:ext cx="1340270" cy="851407"/>
          </a:xfrm>
          <a:prstGeom prst="rect">
            <a:avLst/>
          </a:prstGeom>
        </p:spPr>
      </p:pic>
      <p:pic>
        <p:nvPicPr>
          <p:cNvPr id="2" name="Bild 1" descr="ppt_privatpers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608" y="2453837"/>
            <a:ext cx="396566" cy="799141"/>
          </a:xfrm>
          <a:prstGeom prst="rect">
            <a:avLst/>
          </a:prstGeom>
        </p:spPr>
      </p:pic>
      <p:pic>
        <p:nvPicPr>
          <p:cNvPr id="4" name="Bild 3" descr="ppt_privatpersone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6414" y="3787080"/>
            <a:ext cx="1160548" cy="810425"/>
          </a:xfrm>
          <a:prstGeom prst="rect">
            <a:avLst/>
          </a:prstGeom>
        </p:spPr>
      </p:pic>
      <p:sp>
        <p:nvSpPr>
          <p:cNvPr id="16" name="Rechteck 15"/>
          <p:cNvSpPr/>
          <p:nvPr/>
        </p:nvSpPr>
        <p:spPr>
          <a:xfrm>
            <a:off x="2736304" y="6597932"/>
            <a:ext cx="4572000" cy="215444"/>
          </a:xfrm>
          <a:prstGeom prst="rect">
            <a:avLst/>
          </a:prstGeom>
        </p:spPr>
        <p:txBody>
          <a:bodyPr>
            <a:spAutoFit/>
          </a:bodyPr>
          <a:lstStyle/>
          <a:p>
            <a:pPr>
              <a:defRPr/>
            </a:pPr>
            <a:r>
              <a:rPr lang="de-DE" sz="800" dirty="0"/>
              <a:t>Quelle: </a:t>
            </a:r>
            <a:r>
              <a:rPr lang="de-DE" sz="800" dirty="0" err="1"/>
              <a:t>Rüfenacht</a:t>
            </a:r>
            <a:r>
              <a:rPr lang="de-DE" sz="800" dirty="0"/>
              <a:t>/Saxer/Tobler: Brennpunkt Wirtschaft und Gesellschaft Verlag SKV</a:t>
            </a:r>
          </a:p>
        </p:txBody>
      </p:sp>
    </p:spTree>
    <p:extLst>
      <p:ext uri="{BB962C8B-B14F-4D97-AF65-F5344CB8AC3E}">
        <p14:creationId xmlns:p14="http://schemas.microsoft.com/office/powerpoint/2010/main" val="258931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Fußzeilenplatzhalter 3"/>
          <p:cNvSpPr txBox="1">
            <a:spLocks/>
          </p:cNvSpPr>
          <p:nvPr/>
        </p:nvSpPr>
        <p:spPr bwMode="auto">
          <a:xfrm>
            <a:off x="7812088" y="287338"/>
            <a:ext cx="1008062"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1600" rIns="0" bIns="46800" anchor="ct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algn="r" eaLnBrk="1" hangingPunct="1"/>
            <a:r>
              <a:rPr lang="de-DE" sz="1200">
                <a:latin typeface="Arial" charset="0"/>
                <a:cs typeface="Arial" charset="0"/>
              </a:rPr>
              <a:t>Zu Seite 6</a:t>
            </a:r>
          </a:p>
        </p:txBody>
      </p:sp>
      <p:sp>
        <p:nvSpPr>
          <p:cNvPr id="10" name="Text Box 39"/>
          <p:cNvSpPr txBox="1">
            <a:spLocks noChangeArrowheads="1"/>
          </p:cNvSpPr>
          <p:nvPr/>
        </p:nvSpPr>
        <p:spPr bwMode="auto">
          <a:xfrm>
            <a:off x="1044574" y="828675"/>
            <a:ext cx="7056000" cy="431800"/>
          </a:xfrm>
          <a:prstGeom prst="rect">
            <a:avLst/>
          </a:prstGeom>
          <a:solidFill>
            <a:srgbClr val="DDDEDD"/>
          </a:solidFill>
          <a:ln w="9525">
            <a:solidFill>
              <a:schemeClr val="tx1"/>
            </a:solidFill>
            <a:miter lim="800000"/>
            <a:headEnd/>
            <a:tailEnd/>
          </a:ln>
        </p:spPr>
        <p:txBody>
          <a:bodyPr anchor="ct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CH" b="1" dirty="0">
                <a:latin typeface="Comic Sans MS" pitchFamily="66" charset="0"/>
              </a:rPr>
              <a:t>Rechtsvorschriften des privaten Rechts</a:t>
            </a:r>
          </a:p>
        </p:txBody>
      </p:sp>
      <p:pic>
        <p:nvPicPr>
          <p:cNvPr id="3" name="Bild 2" descr="ppt_priv rech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934" y="1841500"/>
            <a:ext cx="5004435" cy="3524250"/>
          </a:xfrm>
          <a:prstGeom prst="rect">
            <a:avLst/>
          </a:prstGeom>
        </p:spPr>
      </p:pic>
      <p:sp>
        <p:nvSpPr>
          <p:cNvPr id="5" name="Rechteck 4"/>
          <p:cNvSpPr/>
          <p:nvPr/>
        </p:nvSpPr>
        <p:spPr>
          <a:xfrm>
            <a:off x="2016224" y="6525924"/>
            <a:ext cx="4572000" cy="215444"/>
          </a:xfrm>
          <a:prstGeom prst="rect">
            <a:avLst/>
          </a:prstGeom>
        </p:spPr>
        <p:txBody>
          <a:bodyPr>
            <a:spAutoFit/>
          </a:bodyPr>
          <a:lstStyle/>
          <a:p>
            <a:pPr>
              <a:defRPr/>
            </a:pPr>
            <a:r>
              <a:rPr lang="de-DE" sz="800" dirty="0"/>
              <a:t>Quelle: </a:t>
            </a:r>
            <a:r>
              <a:rPr lang="de-DE" sz="800" dirty="0" err="1"/>
              <a:t>Rüfenacht</a:t>
            </a:r>
            <a:r>
              <a:rPr lang="de-DE" sz="800" dirty="0"/>
              <a:t>/Saxer/Tobler: Brennpunkt Wirtschaft und Gesellschaft Verlag SKV</a:t>
            </a:r>
          </a:p>
        </p:txBody>
      </p:sp>
    </p:spTree>
    <p:extLst>
      <p:ext uri="{BB962C8B-B14F-4D97-AF65-F5344CB8AC3E}">
        <p14:creationId xmlns:p14="http://schemas.microsoft.com/office/powerpoint/2010/main" val="6107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Fußzeilenplatzhalter 3"/>
          <p:cNvSpPr txBox="1">
            <a:spLocks/>
          </p:cNvSpPr>
          <p:nvPr/>
        </p:nvSpPr>
        <p:spPr bwMode="auto">
          <a:xfrm>
            <a:off x="7380288" y="287338"/>
            <a:ext cx="1439862" cy="236537"/>
          </a:xfrm>
          <a:prstGeom prst="rect">
            <a:avLst/>
          </a:prstGeom>
          <a:noFill/>
          <a:ln w="9525">
            <a:noFill/>
            <a:miter lim="800000"/>
            <a:headEnd/>
            <a:tailEnd/>
          </a:ln>
        </p:spPr>
        <p:txBody>
          <a:bodyPr lIns="0" tIns="21600" rIns="0" bIns="46800" anchor="ctr">
            <a:prstTxWarp prst="textNoShape">
              <a:avLst/>
            </a:prstTxWarp>
          </a:bodyPr>
          <a:lstStyle/>
          <a:p>
            <a:pPr algn="r"/>
            <a:r>
              <a:rPr lang="de-DE" sz="1200">
                <a:latin typeface="Arial" pitchFamily="-72" charset="0"/>
                <a:ea typeface="Arial" pitchFamily="-72" charset="0"/>
                <a:cs typeface="Arial" pitchFamily="-72" charset="0"/>
              </a:rPr>
              <a:t>Zu den Seiten 4–8 </a:t>
            </a:r>
          </a:p>
        </p:txBody>
      </p:sp>
      <p:sp>
        <p:nvSpPr>
          <p:cNvPr id="23554" name="Text Box 39"/>
          <p:cNvSpPr txBox="1">
            <a:spLocks noChangeArrowheads="1"/>
          </p:cNvSpPr>
          <p:nvPr/>
        </p:nvSpPr>
        <p:spPr bwMode="auto">
          <a:xfrm>
            <a:off x="1044575" y="828675"/>
            <a:ext cx="7056438" cy="431800"/>
          </a:xfrm>
          <a:prstGeom prst="rect">
            <a:avLst/>
          </a:prstGeom>
          <a:solidFill>
            <a:srgbClr val="DDDEDD"/>
          </a:solidFill>
          <a:ln w="9525">
            <a:solidFill>
              <a:schemeClr val="tx1"/>
            </a:solidFill>
            <a:miter lim="800000"/>
            <a:headEnd/>
            <a:tailEnd/>
          </a:ln>
        </p:spPr>
        <p:txBody>
          <a:bodyPr anchor="ctr">
            <a:prstTxWarp prst="textNoShape">
              <a:avLst/>
            </a:prstTxWarp>
          </a:bodyPr>
          <a:lstStyle/>
          <a:p>
            <a:pPr algn="ctr"/>
            <a:r>
              <a:rPr lang="de-CH" sz="1800" b="1">
                <a:latin typeface="Comic Sans MS" pitchFamily="-72" charset="0"/>
              </a:rPr>
              <a:t>Prozessarten im Überblick (Arbeitsblatt)</a:t>
            </a:r>
          </a:p>
        </p:txBody>
      </p:sp>
      <p:graphicFrame>
        <p:nvGraphicFramePr>
          <p:cNvPr id="21" name="Group 67"/>
          <p:cNvGraphicFramePr>
            <a:graphicFrameLocks/>
          </p:cNvGraphicFramePr>
          <p:nvPr>
            <p:extLst>
              <p:ext uri="{D42A27DB-BD31-4B8C-83A1-F6EECF244321}">
                <p14:modId xmlns:p14="http://schemas.microsoft.com/office/powerpoint/2010/main" val="2001341207"/>
              </p:ext>
            </p:extLst>
          </p:nvPr>
        </p:nvGraphicFramePr>
        <p:xfrm>
          <a:off x="344488" y="1512888"/>
          <a:ext cx="8435848" cy="4701934"/>
        </p:xfrm>
        <a:graphic>
          <a:graphicData uri="http://schemas.openxmlformats.org/drawingml/2006/table">
            <a:tbl>
              <a:tblPr/>
              <a:tblGrid>
                <a:gridCol w="1276350">
                  <a:extLst>
                    <a:ext uri="{9D8B030D-6E8A-4147-A177-3AD203B41FA5}">
                      <a16:colId xmlns:a16="http://schemas.microsoft.com/office/drawing/2014/main" val="20000"/>
                    </a:ext>
                  </a:extLst>
                </a:gridCol>
                <a:gridCol w="1719751">
                  <a:extLst>
                    <a:ext uri="{9D8B030D-6E8A-4147-A177-3AD203B41FA5}">
                      <a16:colId xmlns:a16="http://schemas.microsoft.com/office/drawing/2014/main" val="20001"/>
                    </a:ext>
                  </a:extLst>
                </a:gridCol>
                <a:gridCol w="1567543">
                  <a:extLst>
                    <a:ext uri="{9D8B030D-6E8A-4147-A177-3AD203B41FA5}">
                      <a16:colId xmlns:a16="http://schemas.microsoft.com/office/drawing/2014/main" val="20002"/>
                    </a:ext>
                  </a:extLst>
                </a:gridCol>
                <a:gridCol w="1567543">
                  <a:extLst>
                    <a:ext uri="{9D8B030D-6E8A-4147-A177-3AD203B41FA5}">
                      <a16:colId xmlns:a16="http://schemas.microsoft.com/office/drawing/2014/main" val="20003"/>
                    </a:ext>
                  </a:extLst>
                </a:gridCol>
                <a:gridCol w="2304661">
                  <a:extLst>
                    <a:ext uri="{9D8B030D-6E8A-4147-A177-3AD203B41FA5}">
                      <a16:colId xmlns:a16="http://schemas.microsoft.com/office/drawing/2014/main" val="20004"/>
                    </a:ext>
                  </a:extLst>
                </a:gridCol>
              </a:tblGrid>
              <a:tr h="539574">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0" lang="de-DE" sz="1400" b="0"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a:ln>
                            <a:noFill/>
                          </a:ln>
                          <a:solidFill>
                            <a:schemeClr val="tx1"/>
                          </a:solidFill>
                          <a:effectLst/>
                          <a:latin typeface="Arial" pitchFamily="34" charset="0"/>
                          <a:ea typeface="Arial Unicode MS" pitchFamily="34" charset="-128"/>
                          <a:cs typeface="Arial" pitchFamily="34" charset="0"/>
                        </a:rPr>
                        <a:t>Zivilprozess</a:t>
                      </a:r>
                      <a:endParaRPr kumimoji="0" lang="de-CH" sz="1400" b="1" i="0" u="none" strike="noStrike" cap="none" normalizeH="0" baseline="0">
                        <a:ln>
                          <a:noFill/>
                        </a:ln>
                        <a:solidFill>
                          <a:schemeClr val="tx1"/>
                        </a:solidFill>
                        <a:effectLst/>
                        <a:latin typeface="Arial" pitchFamily="34" charset="0"/>
                        <a:ea typeface="Arial Unicode MS" pitchFamily="34" charset="-128"/>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a:ln>
                            <a:noFill/>
                          </a:ln>
                          <a:solidFill>
                            <a:schemeClr val="tx1"/>
                          </a:solidFill>
                          <a:effectLst/>
                          <a:latin typeface="Arial" pitchFamily="34" charset="0"/>
                          <a:ea typeface="Arial Unicode MS" pitchFamily="34" charset="-128"/>
                          <a:cs typeface="Arial" pitchFamily="34" charset="0"/>
                        </a:rPr>
                        <a:t>Strafprozess</a:t>
                      </a:r>
                      <a:endParaRPr kumimoji="0" lang="de-CH" sz="1400" b="1" i="0" u="none" strike="noStrike" cap="none" normalizeH="0" baseline="0">
                        <a:ln>
                          <a:noFill/>
                        </a:ln>
                        <a:solidFill>
                          <a:schemeClr val="tx1"/>
                        </a:solidFill>
                        <a:effectLst/>
                        <a:latin typeface="Arial" pitchFamily="34" charset="0"/>
                        <a:ea typeface="Arial Unicode MS" pitchFamily="34" charset="-128"/>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hMerge="1">
                  <a:txBody>
                    <a:bodyPr/>
                    <a:lstStyle/>
                    <a:p>
                      <a:endParaRPr lang="de-CH"/>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a:ln>
                            <a:noFill/>
                          </a:ln>
                          <a:solidFill>
                            <a:schemeClr val="tx1"/>
                          </a:solidFill>
                          <a:effectLst/>
                          <a:latin typeface="Arial" pitchFamily="34" charset="0"/>
                          <a:ea typeface="Arial Unicode MS" pitchFamily="34" charset="-128"/>
                          <a:cs typeface="Arial" pitchFamily="34" charset="0"/>
                        </a:rPr>
                        <a:t>Verwaltungs-</a:t>
                      </a:r>
                      <a:br>
                        <a:rPr kumimoji="0" lang="de-DE" sz="1400" b="1" i="0" u="none" strike="noStrike" cap="none" normalizeH="0" baseline="0">
                          <a:ln>
                            <a:noFill/>
                          </a:ln>
                          <a:solidFill>
                            <a:schemeClr val="tx1"/>
                          </a:solidFill>
                          <a:effectLst/>
                          <a:latin typeface="Arial" pitchFamily="34" charset="0"/>
                          <a:ea typeface="Arial Unicode MS" pitchFamily="34" charset="-128"/>
                          <a:cs typeface="Arial" pitchFamily="34" charset="0"/>
                        </a:rPr>
                      </a:br>
                      <a:r>
                        <a:rPr kumimoji="0" lang="de-DE" sz="1400" b="1" i="0" u="none" strike="noStrike" cap="none" normalizeH="0" baseline="0">
                          <a:ln>
                            <a:noFill/>
                          </a:ln>
                          <a:solidFill>
                            <a:schemeClr val="tx1"/>
                          </a:solidFill>
                          <a:effectLst/>
                          <a:latin typeface="Arial" pitchFamily="34" charset="0"/>
                          <a:ea typeface="Arial Unicode MS" pitchFamily="34" charset="-128"/>
                          <a:cs typeface="Arial" pitchFamily="34" charset="0"/>
                        </a:rPr>
                        <a:t>verfahren</a:t>
                      </a:r>
                      <a:endParaRPr kumimoji="0" lang="de-CH" sz="1400" b="1" i="0" u="none" strike="noStrike" cap="none" normalizeH="0" baseline="0">
                        <a:ln>
                          <a:noFill/>
                        </a:ln>
                        <a:solidFill>
                          <a:schemeClr val="tx1"/>
                        </a:solidFill>
                        <a:effectLst/>
                        <a:latin typeface="Arial" pitchFamily="34" charset="0"/>
                        <a:ea typeface="Arial Unicode MS" pitchFamily="34" charset="-128"/>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6548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a:ln>
                            <a:noFill/>
                          </a:ln>
                          <a:solidFill>
                            <a:schemeClr val="tx1"/>
                          </a:solidFill>
                          <a:effectLst/>
                          <a:latin typeface="Arial" pitchFamily="34" charset="0"/>
                          <a:ea typeface="Arial Unicode MS" pitchFamily="34" charset="-128"/>
                          <a:cs typeface="Arial" pitchFamily="34" charset="0"/>
                        </a:rPr>
                        <a:t>Ziel</a:t>
                      </a:r>
                      <a:endParaRPr kumimoji="0" lang="de-CH" sz="1400" b="1" i="0" u="none" strike="noStrike" cap="none" normalizeH="0" baseline="0">
                        <a:ln>
                          <a:noFill/>
                        </a:ln>
                        <a:solidFill>
                          <a:schemeClr val="tx1"/>
                        </a:solidFill>
                        <a:effectLst/>
                        <a:latin typeface="Arial" pitchFamily="34" charset="0"/>
                        <a:ea typeface="Arial Unicode MS" pitchFamily="34" charset="-128"/>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600" b="1" i="0" u="none" strike="noStrike" cap="none" normalizeH="0" baseline="0" dirty="0">
                        <a:ln>
                          <a:noFill/>
                        </a:ln>
                        <a:solidFill>
                          <a:srgbClr val="0000CC"/>
                        </a:solidFill>
                        <a:effectLst/>
                        <a:latin typeface="Verdana" pitchFamily="34" charset="0"/>
                        <a:ea typeface="Arial Unicode MS" pitchFamily="34" charset="-128"/>
                        <a:cs typeface="Arial"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B1740">
                        <a:alpha val="5000"/>
                      </a:srgbClr>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600" b="1" i="0" u="none" strike="noStrike" cap="none" normalizeH="0" baseline="0" dirty="0">
                        <a:ln>
                          <a:noFill/>
                        </a:ln>
                        <a:solidFill>
                          <a:srgbClr val="0000CC"/>
                        </a:solidFill>
                        <a:effectLst/>
                        <a:latin typeface="Verdana" pitchFamily="34" charset="0"/>
                        <a:ea typeface="Arial Unicode MS" pitchFamily="34" charset="-128"/>
                        <a:cs typeface="Arial"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568E3E">
                        <a:alpha val="20000"/>
                      </a:srgbClr>
                    </a:solidFill>
                  </a:tcPr>
                </a:tc>
                <a:tc hMerge="1">
                  <a:txBody>
                    <a:bodyPr/>
                    <a:lstStyle/>
                    <a:p>
                      <a:endParaRPr lang="de-CH"/>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600" b="1" i="0" u="none" strike="noStrike" cap="none" normalizeH="0" baseline="0" dirty="0">
                        <a:ln>
                          <a:noFill/>
                        </a:ln>
                        <a:solidFill>
                          <a:srgbClr val="0000CC"/>
                        </a:solidFill>
                        <a:effectLst/>
                        <a:latin typeface="Verdana" pitchFamily="34" charset="0"/>
                        <a:ea typeface="Arial Unicode MS" pitchFamily="34" charset="-128"/>
                        <a:cs typeface="Arial"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4D6D">
                        <a:alpha val="15000"/>
                      </a:srgbClr>
                    </a:solidFill>
                  </a:tcPr>
                </a:tc>
                <a:extLst>
                  <a:ext uri="{0D108BD9-81ED-4DB2-BD59-A6C34878D82A}">
                    <a16:rowId xmlns:a16="http://schemas.microsoft.com/office/drawing/2014/main" val="10001"/>
                  </a:ext>
                </a:extLst>
              </a:tr>
              <a:tr h="5769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a:ln>
                            <a:noFill/>
                          </a:ln>
                          <a:solidFill>
                            <a:schemeClr val="tx1"/>
                          </a:solidFill>
                          <a:effectLst/>
                          <a:latin typeface="Arial" pitchFamily="34" charset="0"/>
                          <a:ea typeface="Arial Unicode MS" pitchFamily="34" charset="-128"/>
                          <a:cs typeface="Arial" pitchFamily="34" charset="0"/>
                        </a:rPr>
                        <a:t>Beteiligte</a:t>
                      </a:r>
                      <a:endParaRPr kumimoji="0" lang="de-CH" sz="1400" b="1" i="0" u="none" strike="noStrike" cap="none" normalizeH="0" baseline="0">
                        <a:ln>
                          <a:noFill/>
                        </a:ln>
                        <a:solidFill>
                          <a:schemeClr val="tx1"/>
                        </a:solidFill>
                        <a:effectLst/>
                        <a:latin typeface="Arial" pitchFamily="34" charset="0"/>
                        <a:ea typeface="Arial Unicode MS" pitchFamily="34" charset="-128"/>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600" b="1" i="0" u="none" strike="noStrike" cap="none" normalizeH="0" baseline="0" dirty="0">
                        <a:ln>
                          <a:noFill/>
                        </a:ln>
                        <a:solidFill>
                          <a:srgbClr val="0000CC"/>
                        </a:solidFill>
                        <a:effectLst/>
                        <a:latin typeface="Verdana" pitchFamily="34" charset="0"/>
                        <a:ea typeface="Arial Unicode MS" pitchFamily="34" charset="-128"/>
                        <a:cs typeface="Arial"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B1740">
                        <a:alpha val="5000"/>
                      </a:srgbClr>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600" b="1" i="0" u="none" strike="noStrike" cap="none" normalizeH="0" baseline="0" dirty="0">
                        <a:ln>
                          <a:noFill/>
                        </a:ln>
                        <a:solidFill>
                          <a:srgbClr val="0000CC"/>
                        </a:solidFill>
                        <a:effectLst/>
                        <a:latin typeface="Verdana" pitchFamily="34" charset="0"/>
                        <a:ea typeface="Arial Unicode MS" pitchFamily="34" charset="-128"/>
                        <a:cs typeface="Arial"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568E3E">
                        <a:alpha val="20000"/>
                      </a:srgbClr>
                    </a:solidFill>
                  </a:tcPr>
                </a:tc>
                <a:tc hMerge="1">
                  <a:txBody>
                    <a:bodyPr/>
                    <a:lstStyle/>
                    <a:p>
                      <a:endParaRPr lang="de-CH"/>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600" b="0" i="0" u="none" strike="noStrike" cap="none" normalizeH="0" baseline="0" dirty="0">
                        <a:ln>
                          <a:noFill/>
                        </a:ln>
                        <a:solidFill>
                          <a:srgbClr val="0000CC"/>
                        </a:solidFill>
                        <a:effectLst/>
                        <a:latin typeface="Verdana" pitchFamily="34" charset="0"/>
                        <a:ea typeface="Arial Unicode MS" pitchFamily="34" charset="-128"/>
                        <a:cs typeface="Tahoma"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4D6D">
                        <a:alpha val="15000"/>
                      </a:srgbClr>
                    </a:solidFill>
                  </a:tcPr>
                </a:tc>
                <a:extLst>
                  <a:ext uri="{0D108BD9-81ED-4DB2-BD59-A6C34878D82A}">
                    <a16:rowId xmlns:a16="http://schemas.microsoft.com/office/drawing/2014/main" val="10002"/>
                  </a:ext>
                </a:extLst>
              </a:tr>
              <a:tr h="189098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a:ln>
                            <a:noFill/>
                          </a:ln>
                          <a:solidFill>
                            <a:schemeClr val="tx1"/>
                          </a:solidFill>
                          <a:effectLst/>
                          <a:latin typeface="Arial" pitchFamily="34" charset="0"/>
                          <a:ea typeface="Arial Unicode MS" pitchFamily="34" charset="-128"/>
                          <a:cs typeface="Arial" pitchFamily="34" charset="0"/>
                        </a:rPr>
                        <a:t>Ausgangs­punkt</a:t>
                      </a:r>
                      <a:endParaRPr kumimoji="0" lang="de-CH" sz="1400" b="1" i="0" u="none" strike="noStrike" cap="none" normalizeH="0" baseline="0">
                        <a:ln>
                          <a:noFill/>
                        </a:ln>
                        <a:solidFill>
                          <a:schemeClr val="tx1"/>
                        </a:solidFill>
                        <a:effectLst/>
                        <a:latin typeface="Arial" pitchFamily="34" charset="0"/>
                        <a:ea typeface="Arial Unicode MS" pitchFamily="34" charset="-128"/>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600" b="1" i="0" u="none" strike="noStrike" cap="none" normalizeH="0" baseline="0" dirty="0">
                        <a:ln>
                          <a:noFill/>
                        </a:ln>
                        <a:solidFill>
                          <a:srgbClr val="0000CC"/>
                        </a:solidFill>
                        <a:effectLst/>
                        <a:latin typeface="Verdana" pitchFamily="34" charset="0"/>
                        <a:ea typeface="Arial Unicode MS" pitchFamily="34" charset="-128"/>
                        <a:cs typeface="Arial"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B1740">
                        <a:alpha val="5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a:ln>
                            <a:noFill/>
                          </a:ln>
                          <a:solidFill>
                            <a:schemeClr val="tx1"/>
                          </a:solidFill>
                          <a:effectLst/>
                          <a:latin typeface="Arial" pitchFamily="34" charset="0"/>
                          <a:ea typeface="Arial Unicode MS" pitchFamily="34" charset="-128"/>
                          <a:cs typeface="Arial" pitchFamily="34" charset="0"/>
                          <a:sym typeface="Wingdings 3" pitchFamily="18" charset="2"/>
                        </a:rPr>
                        <a:t>Antragsdelikt</a:t>
                      </a: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568E3E">
                        <a:alpha val="2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a:ln>
                            <a:noFill/>
                          </a:ln>
                          <a:solidFill>
                            <a:schemeClr val="tx1"/>
                          </a:solidFill>
                          <a:effectLst/>
                          <a:latin typeface="Arial" pitchFamily="34" charset="0"/>
                          <a:ea typeface="Arial Unicode MS" pitchFamily="34" charset="-128"/>
                          <a:cs typeface="Arial" pitchFamily="34" charset="0"/>
                          <a:sym typeface="Wingdings 3" pitchFamily="18" charset="2"/>
                        </a:rPr>
                        <a:t>Offizialdelikt</a:t>
                      </a: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568E3E">
                        <a:alpha val="2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600" b="1" i="0" u="none" strike="noStrike" cap="none" normalizeH="0" baseline="0" dirty="0">
                        <a:ln>
                          <a:noFill/>
                        </a:ln>
                        <a:solidFill>
                          <a:srgbClr val="0000CC"/>
                        </a:solidFill>
                        <a:effectLst/>
                        <a:latin typeface="Verdana" pitchFamily="34" charset="0"/>
                        <a:ea typeface="Arial Unicode MS" pitchFamily="34" charset="-128"/>
                        <a:cs typeface="Arial"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4D6D">
                        <a:alpha val="15000"/>
                      </a:srgbClr>
                    </a:solidFill>
                  </a:tcPr>
                </a:tc>
                <a:extLst>
                  <a:ext uri="{0D108BD9-81ED-4DB2-BD59-A6C34878D82A}">
                    <a16:rowId xmlns:a16="http://schemas.microsoft.com/office/drawing/2014/main" val="10003"/>
                  </a:ext>
                </a:extLst>
              </a:tr>
              <a:tr h="10396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a:ln>
                            <a:noFill/>
                          </a:ln>
                          <a:solidFill>
                            <a:schemeClr val="tx1"/>
                          </a:solidFill>
                          <a:effectLst/>
                          <a:latin typeface="Arial" pitchFamily="34" charset="0"/>
                          <a:ea typeface="Arial Unicode MS" pitchFamily="34" charset="-128"/>
                          <a:cs typeface="Arial" pitchFamily="34" charset="0"/>
                        </a:rPr>
                        <a:t>Ende</a:t>
                      </a:r>
                      <a:endParaRPr kumimoji="0" lang="de-CH" sz="1400" b="1" i="0" u="none" strike="noStrike" cap="none" normalizeH="0" baseline="0">
                        <a:ln>
                          <a:noFill/>
                        </a:ln>
                        <a:solidFill>
                          <a:schemeClr val="tx1"/>
                        </a:solidFill>
                        <a:effectLst/>
                        <a:latin typeface="Arial" pitchFamily="34" charset="0"/>
                        <a:ea typeface="Arial Unicode MS" pitchFamily="34" charset="-128"/>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600" b="1" i="0" u="none" strike="noStrike" cap="none" normalizeH="0" baseline="0" dirty="0">
                        <a:ln>
                          <a:noFill/>
                        </a:ln>
                        <a:solidFill>
                          <a:srgbClr val="0000CC"/>
                        </a:solidFill>
                        <a:effectLst/>
                        <a:latin typeface="Verdana" pitchFamily="34" charset="0"/>
                        <a:ea typeface="Arial Unicode MS" pitchFamily="34" charset="-128"/>
                        <a:cs typeface="Arial"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B1740">
                        <a:alpha val="5000"/>
                      </a:srgbClr>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600" b="1" i="0" u="none" strike="noStrike" cap="none" normalizeH="0" baseline="0" dirty="0">
                        <a:ln>
                          <a:noFill/>
                        </a:ln>
                        <a:solidFill>
                          <a:srgbClr val="0000CC"/>
                        </a:solidFill>
                        <a:effectLst/>
                        <a:latin typeface="Verdana" pitchFamily="34" charset="0"/>
                        <a:ea typeface="Arial Unicode MS" pitchFamily="34" charset="-128"/>
                        <a:cs typeface="Arial"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568E3E">
                        <a:alpha val="20000"/>
                      </a:srgbClr>
                    </a:solidFill>
                  </a:tcPr>
                </a:tc>
                <a:tc hMerge="1">
                  <a:txBody>
                    <a:bodyPr/>
                    <a:lstStyle/>
                    <a:p>
                      <a:endParaRPr lang="de-CH"/>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600" b="1" i="0" u="none" strike="noStrike" cap="none" normalizeH="0" baseline="0" dirty="0">
                        <a:ln>
                          <a:noFill/>
                        </a:ln>
                        <a:solidFill>
                          <a:srgbClr val="0000CC"/>
                        </a:solidFill>
                        <a:effectLst/>
                        <a:latin typeface="Verdana" pitchFamily="34" charset="0"/>
                        <a:ea typeface="Arial Unicode MS" pitchFamily="34" charset="-128"/>
                        <a:cs typeface="Arial"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4D6D">
                        <a:alpha val="15000"/>
                      </a:srgbClr>
                    </a:solidFill>
                  </a:tcPr>
                </a:tc>
                <a:extLst>
                  <a:ext uri="{0D108BD9-81ED-4DB2-BD59-A6C34878D82A}">
                    <a16:rowId xmlns:a16="http://schemas.microsoft.com/office/drawing/2014/main" val="10004"/>
                  </a:ext>
                </a:extLst>
              </a:tr>
            </a:tbl>
          </a:graphicData>
        </a:graphic>
      </p:graphicFrame>
      <p:sp>
        <p:nvSpPr>
          <p:cNvPr id="5" name="Rectangle 52"/>
          <p:cNvSpPr>
            <a:spLocks noChangeArrowheads="1"/>
          </p:cNvSpPr>
          <p:nvPr/>
        </p:nvSpPr>
        <p:spPr bwMode="auto">
          <a:xfrm>
            <a:off x="6454775" y="2060575"/>
            <a:ext cx="1979613" cy="503238"/>
          </a:xfrm>
          <a:prstGeom prst="rect">
            <a:avLst/>
          </a:prstGeom>
          <a:noFill/>
          <a:ln w="9525">
            <a:noFill/>
            <a:miter lim="800000"/>
            <a:headEnd/>
            <a:tailEnd/>
          </a:ln>
        </p:spPr>
        <p:txBody>
          <a:bodyPr lIns="90000" tIns="46800" rIns="90000" bIns="46800">
            <a:prstTxWarp prst="textNoShape">
              <a:avLst/>
            </a:prstTxWarp>
          </a:bodyPr>
          <a:lstStyle/>
          <a:p>
            <a:pPr algn="l"/>
            <a:r>
              <a:rPr lang="de-DE" sz="1400">
                <a:solidFill>
                  <a:srgbClr val="A41522"/>
                </a:solidFill>
                <a:latin typeface="Comic Sans MS" pitchFamily="-72" charset="0"/>
                <a:cs typeface="Arial Unicode MS" pitchFamily="-72" charset="0"/>
              </a:rPr>
              <a:t>Anfechtung eines Behördenentscheides</a:t>
            </a:r>
            <a:endParaRPr lang="de-CH" sz="1400">
              <a:solidFill>
                <a:srgbClr val="A41522"/>
              </a:solidFill>
              <a:latin typeface="Comic Sans MS" pitchFamily="-72" charset="0"/>
              <a:cs typeface="Arial Unicode MS" pitchFamily="-72" charset="0"/>
            </a:endParaRPr>
          </a:p>
        </p:txBody>
      </p:sp>
      <p:sp>
        <p:nvSpPr>
          <p:cNvPr id="6" name="Rectangle 53"/>
          <p:cNvSpPr>
            <a:spLocks noChangeArrowheads="1"/>
          </p:cNvSpPr>
          <p:nvPr/>
        </p:nvSpPr>
        <p:spPr bwMode="auto">
          <a:xfrm>
            <a:off x="3319463" y="2060575"/>
            <a:ext cx="3201987" cy="503238"/>
          </a:xfrm>
          <a:prstGeom prst="rect">
            <a:avLst/>
          </a:prstGeom>
          <a:noFill/>
          <a:ln w="9525">
            <a:noFill/>
            <a:miter lim="800000"/>
            <a:headEnd/>
            <a:tailEnd/>
          </a:ln>
        </p:spPr>
        <p:txBody>
          <a:bodyPr lIns="90000" tIns="46800" rIns="90000" bIns="46800">
            <a:prstTxWarp prst="textNoShape">
              <a:avLst/>
            </a:prstTxWarp>
          </a:bodyPr>
          <a:lstStyle/>
          <a:p>
            <a:pPr algn="l"/>
            <a:r>
              <a:rPr lang="de-DE" sz="1400" dirty="0">
                <a:solidFill>
                  <a:srgbClr val="A41522"/>
                </a:solidFill>
                <a:latin typeface="Comic Sans MS" pitchFamily="-72" charset="0"/>
                <a:cs typeface="Arial Unicode MS" pitchFamily="-72" charset="0"/>
              </a:rPr>
              <a:t>Ahndung von strafbaren Handlungen</a:t>
            </a:r>
            <a:endParaRPr lang="de-CH" sz="1400" dirty="0">
              <a:solidFill>
                <a:srgbClr val="A41522"/>
              </a:solidFill>
              <a:latin typeface="Comic Sans MS" pitchFamily="-72" charset="0"/>
              <a:cs typeface="Arial Unicode MS" pitchFamily="-72" charset="0"/>
            </a:endParaRPr>
          </a:p>
        </p:txBody>
      </p:sp>
      <p:sp>
        <p:nvSpPr>
          <p:cNvPr id="7" name="Rectangle 54"/>
          <p:cNvSpPr>
            <a:spLocks noChangeArrowheads="1"/>
          </p:cNvSpPr>
          <p:nvPr/>
        </p:nvSpPr>
        <p:spPr bwMode="auto">
          <a:xfrm>
            <a:off x="1601788" y="2060575"/>
            <a:ext cx="1766887" cy="503238"/>
          </a:xfrm>
          <a:prstGeom prst="rect">
            <a:avLst/>
          </a:prstGeom>
          <a:noFill/>
          <a:ln w="9525">
            <a:noFill/>
            <a:miter lim="800000"/>
            <a:headEnd/>
            <a:tailEnd/>
          </a:ln>
        </p:spPr>
        <p:txBody>
          <a:bodyPr lIns="90000" tIns="46800" rIns="36000" bIns="46800">
            <a:prstTxWarp prst="textNoShape">
              <a:avLst/>
            </a:prstTxWarp>
          </a:bodyPr>
          <a:lstStyle/>
          <a:p>
            <a:pPr algn="l"/>
            <a:r>
              <a:rPr lang="de-DE" sz="1400" dirty="0">
                <a:solidFill>
                  <a:srgbClr val="A41522"/>
                </a:solidFill>
                <a:latin typeface="Comic Sans MS" pitchFamily="-72" charset="0"/>
                <a:cs typeface="Arial Unicode MS" pitchFamily="-72" charset="0"/>
              </a:rPr>
              <a:t>Durchsetzung privater Ansprüche</a:t>
            </a:r>
            <a:endParaRPr lang="de-CH" sz="1400" dirty="0">
              <a:solidFill>
                <a:srgbClr val="A41522"/>
              </a:solidFill>
              <a:latin typeface="Comic Sans MS" pitchFamily="-72" charset="0"/>
              <a:cs typeface="Arial Unicode MS" pitchFamily="-72" charset="0"/>
            </a:endParaRPr>
          </a:p>
        </p:txBody>
      </p:sp>
      <p:sp>
        <p:nvSpPr>
          <p:cNvPr id="8" name="Rectangle 49"/>
          <p:cNvSpPr>
            <a:spLocks noChangeArrowheads="1"/>
          </p:cNvSpPr>
          <p:nvPr/>
        </p:nvSpPr>
        <p:spPr bwMode="auto">
          <a:xfrm>
            <a:off x="6454775" y="2717800"/>
            <a:ext cx="2362200" cy="504825"/>
          </a:xfrm>
          <a:prstGeom prst="rect">
            <a:avLst/>
          </a:prstGeom>
          <a:noFill/>
          <a:ln w="9525">
            <a:noFill/>
            <a:miter lim="800000"/>
            <a:headEnd/>
            <a:tailEnd/>
          </a:ln>
        </p:spPr>
        <p:txBody>
          <a:bodyPr lIns="90000" tIns="46800" rIns="36000" bIns="46800">
            <a:prstTxWarp prst="textNoShape">
              <a:avLst/>
            </a:prstTxWarp>
          </a:bodyPr>
          <a:lstStyle/>
          <a:p>
            <a:pPr algn="l"/>
            <a:r>
              <a:rPr lang="de-DE" sz="1400">
                <a:solidFill>
                  <a:srgbClr val="A41522"/>
                </a:solidFill>
                <a:latin typeface="Comic Sans MS" pitchFamily="-72" charset="0"/>
                <a:cs typeface="Arial Unicode MS" pitchFamily="-72" charset="0"/>
              </a:rPr>
              <a:t>Bürger </a:t>
            </a:r>
            <a:br>
              <a:rPr lang="de-DE" sz="1400">
                <a:solidFill>
                  <a:srgbClr val="A41522"/>
                </a:solidFill>
                <a:latin typeface="Comic Sans MS" pitchFamily="-72" charset="0"/>
                <a:cs typeface="Arial Unicode MS" pitchFamily="-72" charset="0"/>
              </a:rPr>
            </a:br>
            <a:r>
              <a:rPr lang="de-DE" sz="1400">
                <a:solidFill>
                  <a:srgbClr val="A41522"/>
                </a:solidFill>
                <a:latin typeface="Comic Sans MS" pitchFamily="-72" charset="0"/>
                <a:cs typeface="Arial Unicode MS" pitchFamily="-72" charset="0"/>
                <a:sym typeface="Wingdings" pitchFamily="-72" charset="2"/>
              </a:rPr>
              <a:t> staatliche V</a:t>
            </a:r>
            <a:r>
              <a:rPr lang="de-DE" sz="1400">
                <a:solidFill>
                  <a:srgbClr val="A41522"/>
                </a:solidFill>
                <a:latin typeface="Comic Sans MS" pitchFamily="-72" charset="0"/>
                <a:cs typeface="Arial Unicode MS" pitchFamily="-72" charset="0"/>
              </a:rPr>
              <a:t>erwaltung</a:t>
            </a:r>
            <a:endParaRPr lang="de-CH" sz="1400">
              <a:solidFill>
                <a:srgbClr val="A41522"/>
              </a:solidFill>
              <a:latin typeface="Comic Sans MS" pitchFamily="-72" charset="0"/>
              <a:cs typeface="Arial Unicode MS" pitchFamily="-72" charset="0"/>
            </a:endParaRPr>
          </a:p>
        </p:txBody>
      </p:sp>
      <p:sp>
        <p:nvSpPr>
          <p:cNvPr id="10" name="Rectangle 50"/>
          <p:cNvSpPr>
            <a:spLocks noChangeArrowheads="1"/>
          </p:cNvSpPr>
          <p:nvPr/>
        </p:nvSpPr>
        <p:spPr bwMode="auto">
          <a:xfrm>
            <a:off x="3319463" y="2717800"/>
            <a:ext cx="3127375" cy="504825"/>
          </a:xfrm>
          <a:prstGeom prst="rect">
            <a:avLst/>
          </a:prstGeom>
          <a:noFill/>
          <a:ln w="9525">
            <a:noFill/>
            <a:miter lim="800000"/>
            <a:headEnd/>
            <a:tailEnd/>
          </a:ln>
        </p:spPr>
        <p:txBody>
          <a:bodyPr lIns="90000" tIns="46800" rIns="90000" bIns="46800">
            <a:prstTxWarp prst="textNoShape">
              <a:avLst/>
            </a:prstTxWarp>
          </a:bodyPr>
          <a:lstStyle/>
          <a:p>
            <a:pPr algn="l"/>
            <a:r>
              <a:rPr lang="de-DE" sz="1400">
                <a:solidFill>
                  <a:srgbClr val="A41522"/>
                </a:solidFill>
                <a:latin typeface="Comic Sans MS" pitchFamily="-72" charset="0"/>
                <a:cs typeface="Arial Unicode MS" pitchFamily="-72" charset="0"/>
              </a:rPr>
              <a:t>Staatsanwalt (Ankläger, Staat)</a:t>
            </a:r>
          </a:p>
          <a:p>
            <a:pPr algn="l"/>
            <a:r>
              <a:rPr lang="de-DE" sz="1400">
                <a:solidFill>
                  <a:srgbClr val="A41522"/>
                </a:solidFill>
                <a:latin typeface="Comic Sans MS" pitchFamily="-72" charset="0"/>
                <a:cs typeface="Arial Unicode MS" pitchFamily="-72" charset="0"/>
                <a:sym typeface="Wingdings" pitchFamily="-72" charset="2"/>
              </a:rPr>
              <a:t></a:t>
            </a:r>
            <a:r>
              <a:rPr lang="de-DE" sz="1400">
                <a:solidFill>
                  <a:srgbClr val="A41522"/>
                </a:solidFill>
                <a:latin typeface="Comic Sans MS" pitchFamily="-72" charset="0"/>
                <a:cs typeface="Arial Unicode MS" pitchFamily="-72" charset="0"/>
              </a:rPr>
              <a:t> beschuldigte Person</a:t>
            </a:r>
            <a:endParaRPr lang="de-CH" sz="1400">
              <a:solidFill>
                <a:srgbClr val="A41522"/>
              </a:solidFill>
              <a:latin typeface="Comic Sans MS" pitchFamily="-72" charset="0"/>
              <a:cs typeface="Arial Unicode MS" pitchFamily="-72" charset="0"/>
            </a:endParaRPr>
          </a:p>
        </p:txBody>
      </p:sp>
      <p:sp>
        <p:nvSpPr>
          <p:cNvPr id="11" name="Rectangle 51"/>
          <p:cNvSpPr>
            <a:spLocks noChangeArrowheads="1"/>
          </p:cNvSpPr>
          <p:nvPr/>
        </p:nvSpPr>
        <p:spPr bwMode="auto">
          <a:xfrm>
            <a:off x="1601788" y="2717800"/>
            <a:ext cx="1738312" cy="504825"/>
          </a:xfrm>
          <a:prstGeom prst="rect">
            <a:avLst/>
          </a:prstGeom>
          <a:noFill/>
          <a:ln w="9525">
            <a:noFill/>
            <a:miter lim="800000"/>
            <a:headEnd/>
            <a:tailEnd/>
          </a:ln>
        </p:spPr>
        <p:txBody>
          <a:bodyPr lIns="90000" tIns="46800" rIns="90000" bIns="46800">
            <a:prstTxWarp prst="textNoShape">
              <a:avLst/>
            </a:prstTxWarp>
          </a:bodyPr>
          <a:lstStyle/>
          <a:p>
            <a:pPr algn="l"/>
            <a:r>
              <a:rPr lang="de-DE" sz="1400">
                <a:solidFill>
                  <a:srgbClr val="A41522"/>
                </a:solidFill>
                <a:latin typeface="Comic Sans MS" pitchFamily="-72" charset="0"/>
                <a:cs typeface="Arial Unicode MS" pitchFamily="-72" charset="0"/>
              </a:rPr>
              <a:t>Kläger</a:t>
            </a:r>
          </a:p>
          <a:p>
            <a:pPr algn="l"/>
            <a:r>
              <a:rPr lang="de-DE" sz="1400">
                <a:solidFill>
                  <a:srgbClr val="A41522"/>
                </a:solidFill>
                <a:latin typeface="Comic Sans MS" pitchFamily="-72" charset="0"/>
                <a:cs typeface="Arial Unicode MS" pitchFamily="-72" charset="0"/>
                <a:sym typeface="Wingdings" pitchFamily="-72" charset="2"/>
              </a:rPr>
              <a:t> </a:t>
            </a:r>
            <a:r>
              <a:rPr lang="de-DE" sz="1400">
                <a:solidFill>
                  <a:srgbClr val="A41522"/>
                </a:solidFill>
                <a:latin typeface="Comic Sans MS" pitchFamily="-72" charset="0"/>
                <a:cs typeface="Arial Unicode MS" pitchFamily="-72" charset="0"/>
              </a:rPr>
              <a:t>Beklagter </a:t>
            </a:r>
            <a:endParaRPr lang="de-CH" sz="1400">
              <a:solidFill>
                <a:srgbClr val="A41522"/>
              </a:solidFill>
              <a:latin typeface="Comic Sans MS" pitchFamily="-72" charset="0"/>
              <a:cs typeface="Arial Unicode MS" pitchFamily="-72" charset="0"/>
            </a:endParaRPr>
          </a:p>
        </p:txBody>
      </p:sp>
      <p:sp>
        <p:nvSpPr>
          <p:cNvPr id="12" name="Rectangle 48"/>
          <p:cNvSpPr>
            <a:spLocks noChangeArrowheads="1"/>
          </p:cNvSpPr>
          <p:nvPr/>
        </p:nvSpPr>
        <p:spPr bwMode="auto">
          <a:xfrm>
            <a:off x="1601788" y="3297238"/>
            <a:ext cx="1711325" cy="519112"/>
          </a:xfrm>
          <a:prstGeom prst="rect">
            <a:avLst/>
          </a:prstGeom>
          <a:noFill/>
          <a:ln w="9525">
            <a:noFill/>
            <a:miter lim="800000"/>
            <a:headEnd/>
            <a:tailEnd/>
          </a:ln>
        </p:spPr>
        <p:txBody>
          <a:bodyPr lIns="90000" tIns="46800" rIns="90000" bIns="46800">
            <a:prstTxWarp prst="textNoShape">
              <a:avLst/>
            </a:prstTxWarp>
          </a:bodyPr>
          <a:lstStyle/>
          <a:p>
            <a:pPr algn="l"/>
            <a:r>
              <a:rPr lang="de-DE" sz="1400">
                <a:solidFill>
                  <a:srgbClr val="A41522"/>
                </a:solidFill>
                <a:latin typeface="Comic Sans MS" pitchFamily="-72" charset="0"/>
                <a:cs typeface="Arial Unicode MS" pitchFamily="-72" charset="0"/>
              </a:rPr>
              <a:t>Klage des Klägers</a:t>
            </a:r>
            <a:endParaRPr lang="de-CH" sz="1400">
              <a:solidFill>
                <a:srgbClr val="A41522"/>
              </a:solidFill>
              <a:latin typeface="Comic Sans MS" pitchFamily="-72" charset="0"/>
              <a:cs typeface="Arial Unicode MS" pitchFamily="-72" charset="0"/>
            </a:endParaRPr>
          </a:p>
        </p:txBody>
      </p:sp>
      <p:sp>
        <p:nvSpPr>
          <p:cNvPr id="13" name="Rectangle 47"/>
          <p:cNvSpPr>
            <a:spLocks noChangeArrowheads="1"/>
          </p:cNvSpPr>
          <p:nvPr/>
        </p:nvSpPr>
        <p:spPr bwMode="auto">
          <a:xfrm>
            <a:off x="3367088" y="3838575"/>
            <a:ext cx="1693862" cy="1293813"/>
          </a:xfrm>
          <a:prstGeom prst="rect">
            <a:avLst/>
          </a:prstGeom>
          <a:noFill/>
          <a:ln w="9525">
            <a:noFill/>
            <a:miter lim="800000"/>
            <a:headEnd/>
            <a:tailEnd/>
          </a:ln>
        </p:spPr>
        <p:txBody>
          <a:bodyPr lIns="18000" tIns="46800" rIns="18000" bIns="46800">
            <a:prstTxWarp prst="textNoShape">
              <a:avLst/>
            </a:prstTxWarp>
          </a:bodyPr>
          <a:lstStyle/>
          <a:p>
            <a:pPr algn="l" eaLnBrk="0" hangingPunct="0">
              <a:spcBef>
                <a:spcPts val="600"/>
              </a:spcBef>
            </a:pPr>
            <a:r>
              <a:rPr lang="de-DE" sz="1400">
                <a:solidFill>
                  <a:srgbClr val="A41522"/>
                </a:solidFill>
                <a:latin typeface="Comic Sans MS" pitchFamily="-72" charset="0"/>
                <a:cs typeface="Arial Unicode MS" pitchFamily="-72" charset="0"/>
                <a:sym typeface="Wingdings 3" pitchFamily="-72" charset="2"/>
              </a:rPr>
              <a:t>leichtes Vergehen</a:t>
            </a:r>
          </a:p>
          <a:p>
            <a:pPr algn="l" eaLnBrk="0" hangingPunct="0">
              <a:spcBef>
                <a:spcPts val="600"/>
              </a:spcBef>
            </a:pPr>
            <a:r>
              <a:rPr lang="de-DE" sz="1400">
                <a:solidFill>
                  <a:srgbClr val="A41522"/>
                </a:solidFill>
                <a:latin typeface="Comic Sans MS" pitchFamily="-72" charset="0"/>
                <a:cs typeface="Arial Unicode MS" pitchFamily="-72" charset="0"/>
                <a:sym typeface="Wingdings 3" pitchFamily="-72" charset="2"/>
              </a:rPr>
              <a:t>Opfer stellt </a:t>
            </a:r>
            <a:br>
              <a:rPr lang="de-DE" sz="1400">
                <a:solidFill>
                  <a:srgbClr val="A41522"/>
                </a:solidFill>
                <a:latin typeface="Comic Sans MS" pitchFamily="-72" charset="0"/>
                <a:cs typeface="Arial Unicode MS" pitchFamily="-72" charset="0"/>
                <a:sym typeface="Wingdings 3" pitchFamily="-72" charset="2"/>
              </a:rPr>
            </a:br>
            <a:r>
              <a:rPr lang="de-DE" sz="1400">
                <a:solidFill>
                  <a:srgbClr val="A41522"/>
                </a:solidFill>
                <a:latin typeface="Comic Sans MS" pitchFamily="-72" charset="0"/>
                <a:cs typeface="Arial Unicode MS" pitchFamily="-72" charset="0"/>
                <a:sym typeface="Wingdings 3" pitchFamily="-72" charset="2"/>
              </a:rPr>
              <a:t>Antrag auf </a:t>
            </a:r>
            <a:br>
              <a:rPr lang="de-DE" sz="1400">
                <a:solidFill>
                  <a:srgbClr val="A41522"/>
                </a:solidFill>
                <a:latin typeface="Comic Sans MS" pitchFamily="-72" charset="0"/>
                <a:cs typeface="Arial Unicode MS" pitchFamily="-72" charset="0"/>
                <a:sym typeface="Wingdings 3" pitchFamily="-72" charset="2"/>
              </a:rPr>
            </a:br>
            <a:r>
              <a:rPr lang="de-DE" sz="1400">
                <a:solidFill>
                  <a:srgbClr val="A41522"/>
                </a:solidFill>
                <a:latin typeface="Comic Sans MS" pitchFamily="-72" charset="0"/>
                <a:cs typeface="Arial Unicode MS" pitchFamily="-72" charset="0"/>
                <a:sym typeface="Wingdings 3" pitchFamily="-72" charset="2"/>
              </a:rPr>
              <a:t>Anklageerhebung durch den Staat</a:t>
            </a:r>
            <a:endParaRPr lang="de-CH" sz="1400">
              <a:solidFill>
                <a:srgbClr val="A41522"/>
              </a:solidFill>
              <a:latin typeface="Comic Sans MS" pitchFamily="-72" charset="0"/>
              <a:cs typeface="Arial Unicode MS" pitchFamily="-72" charset="0"/>
              <a:sym typeface="Wingdings 3" pitchFamily="-72" charset="2"/>
            </a:endParaRPr>
          </a:p>
        </p:txBody>
      </p:sp>
      <p:sp>
        <p:nvSpPr>
          <p:cNvPr id="14" name="Pfeil nach unten 13"/>
          <p:cNvSpPr/>
          <p:nvPr/>
        </p:nvSpPr>
        <p:spPr>
          <a:xfrm>
            <a:off x="3900488" y="3592513"/>
            <a:ext cx="327025" cy="204787"/>
          </a:xfrm>
          <a:prstGeom prst="downArrow">
            <a:avLst/>
          </a:prstGeom>
          <a:solidFill>
            <a:schemeClr val="bg1">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CH" sz="1800">
              <a:solidFill>
                <a:srgbClr val="FF0000"/>
              </a:solidFill>
            </a:endParaRPr>
          </a:p>
        </p:txBody>
      </p:sp>
      <p:sp>
        <p:nvSpPr>
          <p:cNvPr id="15" name="Rectangle 46"/>
          <p:cNvSpPr>
            <a:spLocks noChangeArrowheads="1"/>
          </p:cNvSpPr>
          <p:nvPr/>
        </p:nvSpPr>
        <p:spPr bwMode="auto">
          <a:xfrm>
            <a:off x="4902200" y="3829050"/>
            <a:ext cx="1536700" cy="1079500"/>
          </a:xfrm>
          <a:prstGeom prst="rect">
            <a:avLst/>
          </a:prstGeom>
          <a:noFill/>
          <a:ln w="9525">
            <a:noFill/>
            <a:miter lim="800000"/>
            <a:headEnd/>
            <a:tailEnd/>
          </a:ln>
        </p:spPr>
        <p:txBody>
          <a:bodyPr lIns="90000" tIns="46800" rIns="90000" bIns="46800">
            <a:prstTxWarp prst="textNoShape">
              <a:avLst/>
            </a:prstTxWarp>
          </a:bodyPr>
          <a:lstStyle/>
          <a:p>
            <a:pPr algn="l" eaLnBrk="0" hangingPunct="0"/>
            <a:r>
              <a:rPr lang="de-DE" sz="1400">
                <a:solidFill>
                  <a:srgbClr val="A41522"/>
                </a:solidFill>
                <a:latin typeface="Comic Sans MS" pitchFamily="-72" charset="0"/>
                <a:cs typeface="Arial Unicode MS" pitchFamily="-72" charset="0"/>
                <a:sym typeface="Wingdings 3" pitchFamily="-72" charset="2"/>
              </a:rPr>
              <a:t>schweres Verbrechen</a:t>
            </a:r>
          </a:p>
          <a:p>
            <a:pPr algn="l" eaLnBrk="0" hangingPunct="0">
              <a:spcBef>
                <a:spcPts val="600"/>
              </a:spcBef>
            </a:pPr>
            <a:r>
              <a:rPr lang="de-DE" sz="1400">
                <a:solidFill>
                  <a:srgbClr val="A41522"/>
                </a:solidFill>
                <a:latin typeface="Comic Sans MS" pitchFamily="-72" charset="0"/>
                <a:cs typeface="Arial Unicode MS" pitchFamily="-72" charset="0"/>
                <a:sym typeface="Wingdings 3" pitchFamily="-72" charset="2"/>
              </a:rPr>
              <a:t>Staat wird von sich aus aktiv</a:t>
            </a:r>
            <a:endParaRPr lang="de-CH" sz="1400">
              <a:solidFill>
                <a:srgbClr val="A41522"/>
              </a:solidFill>
              <a:latin typeface="Comic Sans MS" pitchFamily="-72" charset="0"/>
              <a:cs typeface="Arial Unicode MS" pitchFamily="-72" charset="0"/>
              <a:sym typeface="Wingdings 3" pitchFamily="-72" charset="2"/>
            </a:endParaRPr>
          </a:p>
        </p:txBody>
      </p:sp>
      <p:sp>
        <p:nvSpPr>
          <p:cNvPr id="16" name="Pfeil nach unten 15"/>
          <p:cNvSpPr/>
          <p:nvPr/>
        </p:nvSpPr>
        <p:spPr>
          <a:xfrm>
            <a:off x="5440363" y="3602038"/>
            <a:ext cx="325437" cy="204787"/>
          </a:xfrm>
          <a:prstGeom prst="downArrow">
            <a:avLst/>
          </a:prstGeom>
          <a:solidFill>
            <a:schemeClr val="bg1">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CH" sz="1800">
              <a:solidFill>
                <a:srgbClr val="FF0000"/>
              </a:solidFill>
            </a:endParaRPr>
          </a:p>
        </p:txBody>
      </p:sp>
      <p:sp>
        <p:nvSpPr>
          <p:cNvPr id="17" name="Rectangle 45"/>
          <p:cNvSpPr>
            <a:spLocks noChangeArrowheads="1"/>
          </p:cNvSpPr>
          <p:nvPr/>
        </p:nvSpPr>
        <p:spPr bwMode="auto">
          <a:xfrm>
            <a:off x="6454775" y="3294063"/>
            <a:ext cx="1998663" cy="1566862"/>
          </a:xfrm>
          <a:prstGeom prst="rect">
            <a:avLst/>
          </a:prstGeom>
          <a:noFill/>
          <a:ln w="9525">
            <a:noFill/>
            <a:miter lim="800000"/>
            <a:headEnd/>
            <a:tailEnd/>
          </a:ln>
        </p:spPr>
        <p:txBody>
          <a:bodyPr lIns="90000" tIns="46800" rIns="90000" bIns="46800">
            <a:prstTxWarp prst="textNoShape">
              <a:avLst/>
            </a:prstTxWarp>
          </a:bodyPr>
          <a:lstStyle/>
          <a:p>
            <a:pPr algn="l"/>
            <a:r>
              <a:rPr lang="de-DE" sz="1400">
                <a:solidFill>
                  <a:srgbClr val="A41522"/>
                </a:solidFill>
                <a:latin typeface="Comic Sans MS" pitchFamily="-72" charset="0"/>
                <a:cs typeface="Arial Unicode MS" pitchFamily="-72" charset="0"/>
              </a:rPr>
              <a:t>Verfügung: </a:t>
            </a:r>
          </a:p>
          <a:p>
            <a:pPr algn="l"/>
            <a:r>
              <a:rPr lang="de-DE" sz="1400">
                <a:solidFill>
                  <a:srgbClr val="A41522"/>
                </a:solidFill>
                <a:latin typeface="Comic Sans MS" pitchFamily="-72" charset="0"/>
                <a:cs typeface="Arial Unicode MS" pitchFamily="-72" charset="0"/>
              </a:rPr>
              <a:t>Bürger verwendet Rechtsmittel oder Rechtsbehelf gegen einen Behörden-</a:t>
            </a:r>
            <a:br>
              <a:rPr lang="de-DE" sz="1400">
                <a:solidFill>
                  <a:srgbClr val="A41522"/>
                </a:solidFill>
                <a:latin typeface="Comic Sans MS" pitchFamily="-72" charset="0"/>
                <a:cs typeface="Arial Unicode MS" pitchFamily="-72" charset="0"/>
              </a:rPr>
            </a:br>
            <a:r>
              <a:rPr lang="de-DE" sz="1400">
                <a:solidFill>
                  <a:srgbClr val="A41522"/>
                </a:solidFill>
                <a:latin typeface="Comic Sans MS" pitchFamily="-72" charset="0"/>
                <a:cs typeface="Arial Unicode MS" pitchFamily="-72" charset="0"/>
              </a:rPr>
              <a:t>entscheid </a:t>
            </a:r>
            <a:endParaRPr lang="de-CH" sz="1400">
              <a:solidFill>
                <a:srgbClr val="A41522"/>
              </a:solidFill>
              <a:latin typeface="Comic Sans MS" pitchFamily="-72" charset="0"/>
              <a:cs typeface="Arial Unicode MS" pitchFamily="-72" charset="0"/>
            </a:endParaRPr>
          </a:p>
        </p:txBody>
      </p:sp>
      <p:sp>
        <p:nvSpPr>
          <p:cNvPr id="18" name="Rectangle 42"/>
          <p:cNvSpPr>
            <a:spLocks noChangeArrowheads="1"/>
          </p:cNvSpPr>
          <p:nvPr/>
        </p:nvSpPr>
        <p:spPr bwMode="auto">
          <a:xfrm>
            <a:off x="6454775" y="5180013"/>
            <a:ext cx="1933575" cy="884237"/>
          </a:xfrm>
          <a:prstGeom prst="rect">
            <a:avLst/>
          </a:prstGeom>
          <a:noFill/>
          <a:ln>
            <a:noFill/>
          </a:ln>
          <a:extLst/>
        </p:spPr>
        <p:txBody>
          <a:bodyPr lIns="90000" tIns="46800" rIns="90000" bIns="46800"/>
          <a:lstStyle/>
          <a:p>
            <a:pPr marL="180975" indent="-180975" algn="l">
              <a:buClr>
                <a:schemeClr val="bg1">
                  <a:lumMod val="50000"/>
                </a:schemeClr>
              </a:buClr>
              <a:buFont typeface="Wingdings" pitchFamily="2" charset="2"/>
              <a:buChar char="§"/>
              <a:defRPr/>
            </a:pPr>
            <a:r>
              <a:rPr lang="de-DE" sz="1400">
                <a:solidFill>
                  <a:srgbClr val="A41522"/>
                </a:solidFill>
                <a:latin typeface="Comic Sans MS" pitchFamily="66" charset="0"/>
                <a:ea typeface="Arial Unicode MS" pitchFamily="34" charset="-128"/>
                <a:cs typeface="Arial" charset="0"/>
              </a:rPr>
              <a:t>Aufhebung,</a:t>
            </a:r>
          </a:p>
          <a:p>
            <a:pPr marL="180975" indent="-180975" algn="l">
              <a:buClr>
                <a:schemeClr val="bg1">
                  <a:lumMod val="50000"/>
                </a:schemeClr>
              </a:buClr>
              <a:buFont typeface="Wingdings" pitchFamily="2" charset="2"/>
              <a:buChar char="§"/>
              <a:defRPr/>
            </a:pPr>
            <a:r>
              <a:rPr lang="de-DE" sz="1400">
                <a:solidFill>
                  <a:srgbClr val="A41522"/>
                </a:solidFill>
                <a:latin typeface="Comic Sans MS" pitchFamily="66" charset="0"/>
                <a:ea typeface="Arial Unicode MS" pitchFamily="34" charset="-128"/>
                <a:cs typeface="Arial" charset="0"/>
              </a:rPr>
              <a:t>Änderung oder</a:t>
            </a:r>
          </a:p>
          <a:p>
            <a:pPr marL="180975" indent="-180975" algn="l">
              <a:buClr>
                <a:schemeClr val="bg1">
                  <a:lumMod val="50000"/>
                </a:schemeClr>
              </a:buClr>
              <a:buFont typeface="Wingdings" pitchFamily="2" charset="2"/>
              <a:buChar char="§"/>
              <a:defRPr/>
            </a:pPr>
            <a:r>
              <a:rPr lang="de-DE" sz="1400">
                <a:solidFill>
                  <a:srgbClr val="A41522"/>
                </a:solidFill>
                <a:latin typeface="Comic Sans MS" pitchFamily="66" charset="0"/>
                <a:ea typeface="Arial Unicode MS" pitchFamily="34" charset="-128"/>
                <a:cs typeface="Arial" charset="0"/>
              </a:rPr>
              <a:t>Bestätigung</a:t>
            </a:r>
          </a:p>
          <a:p>
            <a:pPr marL="180975" indent="-180975" algn="l">
              <a:buClr>
                <a:schemeClr val="bg1">
                  <a:lumMod val="50000"/>
                </a:schemeClr>
              </a:buClr>
              <a:buFont typeface="Wingdings" pitchFamily="2" charset="2"/>
              <a:buNone/>
              <a:defRPr/>
            </a:pPr>
            <a:r>
              <a:rPr lang="de-DE" sz="1400">
                <a:solidFill>
                  <a:srgbClr val="A41522"/>
                </a:solidFill>
                <a:latin typeface="Comic Sans MS" pitchFamily="66" charset="0"/>
                <a:ea typeface="Arial Unicode MS" pitchFamily="34" charset="-128"/>
                <a:cs typeface="Arial" charset="0"/>
              </a:rPr>
              <a:t>	des Entscheides</a:t>
            </a:r>
            <a:endParaRPr lang="de-CH" sz="1400">
              <a:solidFill>
                <a:srgbClr val="A41522"/>
              </a:solidFill>
              <a:latin typeface="Comic Sans MS" pitchFamily="66" charset="0"/>
              <a:ea typeface="Arial Unicode MS" pitchFamily="34" charset="-128"/>
              <a:cs typeface="Arial" charset="0"/>
            </a:endParaRPr>
          </a:p>
        </p:txBody>
      </p:sp>
      <p:sp>
        <p:nvSpPr>
          <p:cNvPr id="19" name="Rectangle 43"/>
          <p:cNvSpPr>
            <a:spLocks noChangeArrowheads="1"/>
          </p:cNvSpPr>
          <p:nvPr/>
        </p:nvSpPr>
        <p:spPr bwMode="auto">
          <a:xfrm>
            <a:off x="3403600" y="5180013"/>
            <a:ext cx="2987675" cy="381000"/>
          </a:xfrm>
          <a:prstGeom prst="rect">
            <a:avLst/>
          </a:prstGeom>
          <a:noFill/>
          <a:ln>
            <a:noFill/>
          </a:ln>
          <a:extLst/>
        </p:spPr>
        <p:txBody>
          <a:bodyPr lIns="90000" tIns="46800" rIns="90000" bIns="46800"/>
          <a:lstStyle/>
          <a:p>
            <a:pPr marL="180975" indent="-180975" algn="l">
              <a:buClr>
                <a:schemeClr val="bg1">
                  <a:lumMod val="50000"/>
                </a:schemeClr>
              </a:buClr>
              <a:buFont typeface="Wingdings" pitchFamily="2" charset="2"/>
              <a:buChar char="§"/>
              <a:defRPr/>
            </a:pPr>
            <a:r>
              <a:rPr lang="de-DE" sz="1400">
                <a:solidFill>
                  <a:srgbClr val="A41522"/>
                </a:solidFill>
                <a:latin typeface="Comic Sans MS" pitchFamily="66" charset="0"/>
                <a:ea typeface="Arial Unicode MS" pitchFamily="34" charset="-128"/>
                <a:cs typeface="Arial" charset="0"/>
              </a:rPr>
              <a:t>Urteil</a:t>
            </a:r>
            <a:endParaRPr lang="de-CH" sz="1400">
              <a:solidFill>
                <a:srgbClr val="A41522"/>
              </a:solidFill>
              <a:latin typeface="Comic Sans MS" pitchFamily="66" charset="0"/>
              <a:ea typeface="Arial Unicode MS" pitchFamily="34" charset="-128"/>
              <a:cs typeface="Arial" charset="0"/>
            </a:endParaRPr>
          </a:p>
        </p:txBody>
      </p:sp>
      <p:sp>
        <p:nvSpPr>
          <p:cNvPr id="20" name="Rectangle 44"/>
          <p:cNvSpPr>
            <a:spLocks noChangeArrowheads="1"/>
          </p:cNvSpPr>
          <p:nvPr/>
        </p:nvSpPr>
        <p:spPr bwMode="auto">
          <a:xfrm>
            <a:off x="1601788" y="5180013"/>
            <a:ext cx="1719262" cy="876300"/>
          </a:xfrm>
          <a:prstGeom prst="rect">
            <a:avLst/>
          </a:prstGeom>
          <a:noFill/>
          <a:ln>
            <a:noFill/>
          </a:ln>
          <a:extLst/>
        </p:spPr>
        <p:txBody>
          <a:bodyPr lIns="90000" tIns="46800" rIns="90000" bIns="46800"/>
          <a:lstStyle/>
          <a:p>
            <a:pPr marL="180975" indent="-180975" algn="l">
              <a:buClr>
                <a:schemeClr val="bg1">
                  <a:lumMod val="50000"/>
                </a:schemeClr>
              </a:buClr>
              <a:buFont typeface="Wingdings" pitchFamily="2" charset="2"/>
              <a:buChar char="§"/>
              <a:defRPr/>
            </a:pPr>
            <a:r>
              <a:rPr lang="de-DE" sz="1400" dirty="0">
                <a:solidFill>
                  <a:srgbClr val="A41522"/>
                </a:solidFill>
                <a:latin typeface="Comic Sans MS" pitchFamily="66" charset="0"/>
                <a:ea typeface="Arial Unicode MS" pitchFamily="34" charset="-128"/>
                <a:cs typeface="Arial" charset="0"/>
              </a:rPr>
              <a:t>Urteil,</a:t>
            </a:r>
          </a:p>
          <a:p>
            <a:pPr marL="180975" indent="-180975" algn="l">
              <a:buClr>
                <a:schemeClr val="bg1">
                  <a:lumMod val="50000"/>
                </a:schemeClr>
              </a:buClr>
              <a:buFont typeface="Wingdings" pitchFamily="2" charset="2"/>
              <a:buChar char="§"/>
              <a:defRPr/>
            </a:pPr>
            <a:r>
              <a:rPr lang="de-DE" sz="1400" dirty="0">
                <a:solidFill>
                  <a:srgbClr val="A41522"/>
                </a:solidFill>
                <a:latin typeface="Comic Sans MS" pitchFamily="66" charset="0"/>
                <a:ea typeface="Arial Unicode MS" pitchFamily="34" charset="-128"/>
                <a:cs typeface="Arial" charset="0"/>
              </a:rPr>
              <a:t>Vergleich oder</a:t>
            </a:r>
          </a:p>
          <a:p>
            <a:pPr marL="180975" indent="-180975" algn="l">
              <a:buClr>
                <a:schemeClr val="bg1">
                  <a:lumMod val="50000"/>
                </a:schemeClr>
              </a:buClr>
              <a:buFont typeface="Wingdings" pitchFamily="2" charset="2"/>
              <a:buChar char="§"/>
              <a:defRPr/>
            </a:pPr>
            <a:r>
              <a:rPr lang="de-DE" sz="1400" dirty="0">
                <a:solidFill>
                  <a:srgbClr val="A41522"/>
                </a:solidFill>
                <a:latin typeface="Comic Sans MS" pitchFamily="66" charset="0"/>
                <a:ea typeface="Arial Unicode MS" pitchFamily="34" charset="-128"/>
                <a:cs typeface="Arial" charset="0"/>
              </a:rPr>
              <a:t>Abbruch</a:t>
            </a:r>
            <a:endParaRPr lang="de-CH" sz="1400" dirty="0">
              <a:solidFill>
                <a:srgbClr val="A41522"/>
              </a:solidFill>
              <a:latin typeface="Comic Sans MS" pitchFamily="66" charset="0"/>
              <a:ea typeface="Arial Unicode MS" pitchFamily="34" charset="-128"/>
              <a:cs typeface="Arial" charset="0"/>
            </a:endParaRPr>
          </a:p>
        </p:txBody>
      </p:sp>
      <p:sp>
        <p:nvSpPr>
          <p:cNvPr id="22" name="Rechteck 21"/>
          <p:cNvSpPr/>
          <p:nvPr/>
        </p:nvSpPr>
        <p:spPr>
          <a:xfrm>
            <a:off x="2016224" y="6525924"/>
            <a:ext cx="4572000" cy="215444"/>
          </a:xfrm>
          <a:prstGeom prst="rect">
            <a:avLst/>
          </a:prstGeom>
        </p:spPr>
        <p:txBody>
          <a:bodyPr>
            <a:spAutoFit/>
          </a:bodyPr>
          <a:lstStyle/>
          <a:p>
            <a:pPr>
              <a:defRPr/>
            </a:pPr>
            <a:r>
              <a:rPr lang="de-DE" sz="800" dirty="0"/>
              <a:t>Quelle: </a:t>
            </a:r>
            <a:r>
              <a:rPr lang="de-DE" sz="800" dirty="0" err="1"/>
              <a:t>Rüfenacht</a:t>
            </a:r>
            <a:r>
              <a:rPr lang="de-DE" sz="800" dirty="0"/>
              <a:t>/Saxer/Tobler: Brennpunkt Wirtschaft und Gesellschaft Verlag SKV</a:t>
            </a:r>
          </a:p>
        </p:txBody>
      </p:sp>
    </p:spTree>
    <p:extLst>
      <p:ext uri="{BB962C8B-B14F-4D97-AF65-F5344CB8AC3E}">
        <p14:creationId xmlns:p14="http://schemas.microsoft.com/office/powerpoint/2010/main" val="173974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charRg st="4294967295" end="4294967295"/>
                                            </p:txEl>
                                          </p:spTgt>
                                        </p:tgtEl>
                                        <p:attrNameLst>
                                          <p:attrName>style.visibility</p:attrName>
                                        </p:attrNameLst>
                                      </p:cBhvr>
                                      <p:to>
                                        <p:strVal val="visible"/>
                                      </p:to>
                                    </p:set>
                                    <p:animEffect transition="in" filter="fade">
                                      <p:cBhvr>
                                        <p:cTn id="7" dur="1000"/>
                                        <p:tgtEl>
                                          <p:spTgt spid="7">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charRg st="4294967295" end="4294967295"/>
                                            </p:txEl>
                                          </p:spTgt>
                                        </p:tgtEl>
                                        <p:attrNameLst>
                                          <p:attrName>style.visibility</p:attrName>
                                        </p:attrNameLst>
                                      </p:cBhvr>
                                      <p:to>
                                        <p:strVal val="visible"/>
                                      </p:to>
                                    </p:set>
                                    <p:animEffect transition="in" filter="fade">
                                      <p:cBhvr>
                                        <p:cTn id="12" dur="1000"/>
                                        <p:tgtEl>
                                          <p:spTgt spid="6">
                                            <p:txEl>
                                              <p:charRg st="4294967295" end="42949672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charRg st="4294967295" end="4294967295"/>
                                            </p:txEl>
                                          </p:spTgt>
                                        </p:tgtEl>
                                        <p:attrNameLst>
                                          <p:attrName>style.visibility</p:attrName>
                                        </p:attrNameLst>
                                      </p:cBhvr>
                                      <p:to>
                                        <p:strVal val="visible"/>
                                      </p:to>
                                    </p:set>
                                    <p:animEffect transition="in" filter="fade">
                                      <p:cBhvr>
                                        <p:cTn id="17" dur="1000"/>
                                        <p:tgtEl>
                                          <p:spTgt spid="5">
                                            <p:txEl>
                                              <p:charRg st="4294967295" end="429496729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10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100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10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fade">
                                      <p:cBhvr>
                                        <p:cTn id="37" dur="10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1000"/>
                                        <p:tgtEl>
                                          <p:spTgt spid="1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up)">
                                      <p:cBhvr>
                                        <p:cTn id="52" dur="10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1000"/>
                                        <p:tgtEl>
                                          <p:spTgt spid="1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xEl>
                                              <p:pRg st="1" end="1"/>
                                            </p:txEl>
                                          </p:spTgt>
                                        </p:tgtEl>
                                        <p:attrNameLst>
                                          <p:attrName>style.visibility</p:attrName>
                                        </p:attrNameLst>
                                      </p:cBhvr>
                                      <p:to>
                                        <p:strVal val="visible"/>
                                      </p:to>
                                    </p:set>
                                    <p:animEffect transition="in" filter="fade">
                                      <p:cBhvr>
                                        <p:cTn id="62" dur="1000"/>
                                        <p:tgtEl>
                                          <p:spTgt spid="13">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10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5">
                                            <p:txEl>
                                              <p:pRg st="0" end="0"/>
                                            </p:txEl>
                                          </p:spTgt>
                                        </p:tgtEl>
                                        <p:attrNameLst>
                                          <p:attrName>style.visibility</p:attrName>
                                        </p:attrNameLst>
                                      </p:cBhvr>
                                      <p:to>
                                        <p:strVal val="visible"/>
                                      </p:to>
                                    </p:set>
                                    <p:animEffect transition="in" filter="fade">
                                      <p:cBhvr>
                                        <p:cTn id="72" dur="1000"/>
                                        <p:tgtEl>
                                          <p:spTgt spid="15">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
                                            <p:txEl>
                                              <p:pRg st="1" end="1"/>
                                            </p:txEl>
                                          </p:spTgt>
                                        </p:tgtEl>
                                        <p:attrNameLst>
                                          <p:attrName>style.visibility</p:attrName>
                                        </p:attrNameLst>
                                      </p:cBhvr>
                                      <p:to>
                                        <p:strVal val="visible"/>
                                      </p:to>
                                    </p:set>
                                    <p:animEffect transition="in" filter="fade">
                                      <p:cBhvr>
                                        <p:cTn id="77" dur="1000"/>
                                        <p:tgtEl>
                                          <p:spTgt spid="15">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7">
                                            <p:txEl>
                                              <p:pRg st="0" end="0"/>
                                            </p:txEl>
                                          </p:spTgt>
                                        </p:tgtEl>
                                        <p:attrNameLst>
                                          <p:attrName>style.visibility</p:attrName>
                                        </p:attrNameLst>
                                      </p:cBhvr>
                                      <p:to>
                                        <p:strVal val="visible"/>
                                      </p:to>
                                    </p:set>
                                    <p:animEffect transition="in" filter="fade">
                                      <p:cBhvr>
                                        <p:cTn id="82" dur="1000"/>
                                        <p:tgtEl>
                                          <p:spTgt spid="17">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7">
                                            <p:txEl>
                                              <p:pRg st="1" end="1"/>
                                            </p:txEl>
                                          </p:spTgt>
                                        </p:tgtEl>
                                        <p:attrNameLst>
                                          <p:attrName>style.visibility</p:attrName>
                                        </p:attrNameLst>
                                      </p:cBhvr>
                                      <p:to>
                                        <p:strVal val="visible"/>
                                      </p:to>
                                    </p:set>
                                    <p:animEffect transition="in" filter="fade">
                                      <p:cBhvr>
                                        <p:cTn id="87" dur="1000"/>
                                        <p:tgtEl>
                                          <p:spTgt spid="17">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Effect transition="in" filter="fade">
                                      <p:cBhvr>
                                        <p:cTn id="92" dur="1000"/>
                                        <p:tgtEl>
                                          <p:spTgt spid="20">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0">
                                            <p:txEl>
                                              <p:pRg st="1" end="1"/>
                                            </p:txEl>
                                          </p:spTgt>
                                        </p:tgtEl>
                                        <p:attrNameLst>
                                          <p:attrName>style.visibility</p:attrName>
                                        </p:attrNameLst>
                                      </p:cBhvr>
                                      <p:to>
                                        <p:strVal val="visible"/>
                                      </p:to>
                                    </p:set>
                                    <p:animEffect transition="in" filter="fade">
                                      <p:cBhvr>
                                        <p:cTn id="97" dur="1000"/>
                                        <p:tgtEl>
                                          <p:spTgt spid="20">
                                            <p:txEl>
                                              <p:pRg st="1" end="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0">
                                            <p:txEl>
                                              <p:pRg st="2" end="2"/>
                                            </p:txEl>
                                          </p:spTgt>
                                        </p:tgtEl>
                                        <p:attrNameLst>
                                          <p:attrName>style.visibility</p:attrName>
                                        </p:attrNameLst>
                                      </p:cBhvr>
                                      <p:to>
                                        <p:strVal val="visible"/>
                                      </p:to>
                                    </p:set>
                                    <p:animEffect transition="in" filter="fade">
                                      <p:cBhvr>
                                        <p:cTn id="102" dur="1000"/>
                                        <p:tgtEl>
                                          <p:spTgt spid="20">
                                            <p:txEl>
                                              <p:pRg st="2" end="2"/>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9">
                                            <p:txEl>
                                              <p:pRg st="0" end="0"/>
                                            </p:txEl>
                                          </p:spTgt>
                                        </p:tgtEl>
                                        <p:attrNameLst>
                                          <p:attrName>style.visibility</p:attrName>
                                        </p:attrNameLst>
                                      </p:cBhvr>
                                      <p:to>
                                        <p:strVal val="visible"/>
                                      </p:to>
                                    </p:set>
                                    <p:animEffect transition="in" filter="fade">
                                      <p:cBhvr>
                                        <p:cTn id="107" dur="1000"/>
                                        <p:tgtEl>
                                          <p:spTgt spid="19">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8">
                                            <p:txEl>
                                              <p:pRg st="0" end="0"/>
                                            </p:txEl>
                                          </p:spTgt>
                                        </p:tgtEl>
                                        <p:attrNameLst>
                                          <p:attrName>style.visibility</p:attrName>
                                        </p:attrNameLst>
                                      </p:cBhvr>
                                      <p:to>
                                        <p:strVal val="visible"/>
                                      </p:to>
                                    </p:set>
                                    <p:animEffect transition="in" filter="fade">
                                      <p:cBhvr>
                                        <p:cTn id="112" dur="1000"/>
                                        <p:tgtEl>
                                          <p:spTgt spid="18">
                                            <p:txEl>
                                              <p:pRg st="0" end="0"/>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8">
                                            <p:txEl>
                                              <p:pRg st="1" end="1"/>
                                            </p:txEl>
                                          </p:spTgt>
                                        </p:tgtEl>
                                        <p:attrNameLst>
                                          <p:attrName>style.visibility</p:attrName>
                                        </p:attrNameLst>
                                      </p:cBhvr>
                                      <p:to>
                                        <p:strVal val="visible"/>
                                      </p:to>
                                    </p:set>
                                    <p:animEffect transition="in" filter="fade">
                                      <p:cBhvr>
                                        <p:cTn id="117" dur="1000"/>
                                        <p:tgtEl>
                                          <p:spTgt spid="18">
                                            <p:txEl>
                                              <p:pRg st="1" end="1"/>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8">
                                            <p:txEl>
                                              <p:pRg st="2" end="2"/>
                                            </p:txEl>
                                          </p:spTgt>
                                        </p:tgtEl>
                                        <p:attrNameLst>
                                          <p:attrName>style.visibility</p:attrName>
                                        </p:attrNameLst>
                                      </p:cBhvr>
                                      <p:to>
                                        <p:strVal val="visible"/>
                                      </p:to>
                                    </p:set>
                                    <p:animEffect transition="in" filter="fade">
                                      <p:cBhvr>
                                        <p:cTn id="122" dur="1000"/>
                                        <p:tgtEl>
                                          <p:spTgt spid="18">
                                            <p:txEl>
                                              <p:pRg st="2" end="2"/>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8">
                                            <p:txEl>
                                              <p:pRg st="3" end="3"/>
                                            </p:txEl>
                                          </p:spTgt>
                                        </p:tgtEl>
                                        <p:attrNameLst>
                                          <p:attrName>style.visibility</p:attrName>
                                        </p:attrNameLst>
                                      </p:cBhvr>
                                      <p:to>
                                        <p:strVal val="visible"/>
                                      </p:to>
                                    </p:set>
                                    <p:animEffect transition="in" filter="fade">
                                      <p:cBhvr>
                                        <p:cTn id="127" dur="10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8" grpId="0" build="p" autoUpdateAnimBg="0"/>
      <p:bldP spid="10" grpId="0" build="p" autoUpdateAnimBg="0"/>
      <p:bldP spid="11" grpId="0" build="p" autoUpdateAnimBg="0"/>
      <p:bldP spid="12" grpId="0" build="p" autoUpdateAnimBg="0"/>
      <p:bldP spid="13" grpId="0" build="p" autoUpdateAnimBg="0"/>
      <p:bldP spid="14" grpId="0" animBg="1"/>
      <p:bldP spid="15" grpId="0" build="p" autoUpdateAnimBg="0"/>
      <p:bldP spid="16" grpId="0" animBg="1"/>
      <p:bldP spid="17" grpId="0" build="p" autoUpdateAnimBg="0"/>
      <p:bldP spid="18" grpId="0" build="p" autoUpdateAnimBg="0"/>
      <p:bldP spid="19" grpId="0" build="p" autoUpdateAnimBg="0"/>
      <p:bldP spid="20"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Fußzeilenplatzhalter 3"/>
          <p:cNvSpPr txBox="1">
            <a:spLocks/>
          </p:cNvSpPr>
          <p:nvPr/>
        </p:nvSpPr>
        <p:spPr bwMode="auto">
          <a:xfrm>
            <a:off x="7812088" y="287338"/>
            <a:ext cx="1008062" cy="236537"/>
          </a:xfrm>
          <a:prstGeom prst="rect">
            <a:avLst/>
          </a:prstGeom>
          <a:noFill/>
          <a:ln w="9525">
            <a:noFill/>
            <a:miter lim="800000"/>
            <a:headEnd/>
            <a:tailEnd/>
          </a:ln>
        </p:spPr>
        <p:txBody>
          <a:bodyPr lIns="0" tIns="21600" rIns="0" bIns="46800" anchor="ctr">
            <a:prstTxWarp prst="textNoShape">
              <a:avLst/>
            </a:prstTxWarp>
          </a:bodyPr>
          <a:lstStyle/>
          <a:p>
            <a:pPr algn="r"/>
            <a:r>
              <a:rPr lang="de-DE" sz="1200">
                <a:latin typeface="Arial" pitchFamily="-72" charset="0"/>
                <a:ea typeface="Arial" pitchFamily="-72" charset="0"/>
                <a:cs typeface="Arial" pitchFamily="-72" charset="0"/>
              </a:rPr>
              <a:t>Zu Seite 6</a:t>
            </a:r>
          </a:p>
        </p:txBody>
      </p:sp>
      <p:sp>
        <p:nvSpPr>
          <p:cNvPr id="19458" name="Text Box 39"/>
          <p:cNvSpPr txBox="1">
            <a:spLocks noChangeArrowheads="1"/>
          </p:cNvSpPr>
          <p:nvPr/>
        </p:nvSpPr>
        <p:spPr bwMode="auto">
          <a:xfrm>
            <a:off x="1044575" y="828675"/>
            <a:ext cx="7056438" cy="431800"/>
          </a:xfrm>
          <a:prstGeom prst="rect">
            <a:avLst/>
          </a:prstGeom>
          <a:solidFill>
            <a:srgbClr val="DDDEDD"/>
          </a:solidFill>
          <a:ln w="9525">
            <a:solidFill>
              <a:schemeClr val="tx1"/>
            </a:solidFill>
            <a:miter lim="800000"/>
            <a:headEnd/>
            <a:tailEnd/>
          </a:ln>
        </p:spPr>
        <p:txBody>
          <a:bodyPr anchor="ctr">
            <a:prstTxWarp prst="textNoShape">
              <a:avLst/>
            </a:prstTxWarp>
          </a:bodyPr>
          <a:lstStyle/>
          <a:p>
            <a:pPr algn="ctr"/>
            <a:r>
              <a:rPr lang="de-CH" sz="1800" b="1">
                <a:latin typeface="Comic Sans MS" pitchFamily="-72" charset="0"/>
              </a:rPr>
              <a:t>Strafprozess</a:t>
            </a:r>
          </a:p>
        </p:txBody>
      </p:sp>
      <p:sp>
        <p:nvSpPr>
          <p:cNvPr id="8" name="AutoShape 16"/>
          <p:cNvSpPr>
            <a:spLocks noChangeArrowheads="1"/>
          </p:cNvSpPr>
          <p:nvPr/>
        </p:nvSpPr>
        <p:spPr bwMode="auto">
          <a:xfrm rot="16200000">
            <a:off x="4348957" y="902494"/>
            <a:ext cx="395287" cy="2847975"/>
          </a:xfrm>
          <a:prstGeom prst="downArrow">
            <a:avLst>
              <a:gd name="adj1" fmla="val 47037"/>
              <a:gd name="adj2" fmla="val 55709"/>
            </a:avLst>
          </a:prstGeom>
          <a:solidFill>
            <a:schemeClr val="bg1">
              <a:lumMod val="75000"/>
            </a:schemeClr>
          </a:solidFill>
          <a:ln w="9525">
            <a:noFill/>
            <a:miter lim="800000"/>
            <a:headEnd/>
            <a:tailEnd/>
          </a:ln>
        </p:spPr>
        <p:txBody>
          <a:bodyPr wrap="none" anchor="ctr"/>
          <a:lstStyle/>
          <a:p>
            <a:pPr>
              <a:defRPr/>
            </a:pPr>
            <a:endParaRPr lang="de-DE" sz="1800">
              <a:latin typeface="Calibri" charset="0"/>
              <a:ea typeface="ヒラギノ角ゴ Pro W3" charset="0"/>
              <a:cs typeface="ヒラギノ角ゴ Pro W3" charset="0"/>
            </a:endParaRPr>
          </a:p>
        </p:txBody>
      </p:sp>
      <p:graphicFrame>
        <p:nvGraphicFramePr>
          <p:cNvPr id="11" name="Group 57"/>
          <p:cNvGraphicFramePr>
            <a:graphicFrameLocks/>
          </p:cNvGraphicFramePr>
          <p:nvPr/>
        </p:nvGraphicFramePr>
        <p:xfrm>
          <a:off x="587375" y="1527175"/>
          <a:ext cx="2527300" cy="1292225"/>
        </p:xfrm>
        <a:graphic>
          <a:graphicData uri="http://schemas.openxmlformats.org/drawingml/2006/table">
            <a:tbl>
              <a:tblPr/>
              <a:tblGrid>
                <a:gridCol w="2527300">
                  <a:extLst>
                    <a:ext uri="{9D8B030D-6E8A-4147-A177-3AD203B41FA5}">
                      <a16:colId xmlns:a16="http://schemas.microsoft.com/office/drawing/2014/main" val="20000"/>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de-CH" sz="1800" b="1" i="0" u="none" strike="noStrike" cap="none" normalizeH="0" baseline="0" dirty="0">
                          <a:ln>
                            <a:noFill/>
                          </a:ln>
                          <a:solidFill>
                            <a:schemeClr val="tx1"/>
                          </a:solidFill>
                          <a:effectLst/>
                          <a:latin typeface="Comic Sans MS" pitchFamily="66" charset="0"/>
                        </a:rPr>
                        <a:t>Staatsanwalt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25000"/>
                      </a:srgbClr>
                    </a:solidFill>
                  </a:tcPr>
                </a:tc>
                <a:extLst>
                  <a:ext uri="{0D108BD9-81ED-4DB2-BD59-A6C34878D82A}">
                    <a16:rowId xmlns:a16="http://schemas.microsoft.com/office/drawing/2014/main" val="10000"/>
                  </a:ext>
                </a:extLst>
              </a:tr>
              <a:tr h="835025">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0" lang="de-DE" sz="1600" b="1" i="0" u="none" strike="noStrike" cap="none" normalizeH="0" baseline="0" dirty="0">
                        <a:ln>
                          <a:noFill/>
                        </a:ln>
                        <a:solidFill>
                          <a:schemeClr val="tx1"/>
                        </a:solidFill>
                        <a:effectLst/>
                        <a:latin typeface="Verdana"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25000"/>
                      </a:srgbClr>
                    </a:solidFill>
                  </a:tcPr>
                </a:tc>
                <a:extLst>
                  <a:ext uri="{0D108BD9-81ED-4DB2-BD59-A6C34878D82A}">
                    <a16:rowId xmlns:a16="http://schemas.microsoft.com/office/drawing/2014/main" val="10001"/>
                  </a:ext>
                </a:extLst>
              </a:tr>
            </a:tbl>
          </a:graphicData>
        </a:graphic>
      </p:graphicFrame>
      <p:graphicFrame>
        <p:nvGraphicFramePr>
          <p:cNvPr id="12" name="Group 70"/>
          <p:cNvGraphicFramePr>
            <a:graphicFrameLocks noGrp="1"/>
          </p:cNvGraphicFramePr>
          <p:nvPr/>
        </p:nvGraphicFramePr>
        <p:xfrm>
          <a:off x="5997575" y="1552575"/>
          <a:ext cx="2527300" cy="1276350"/>
        </p:xfrm>
        <a:graphic>
          <a:graphicData uri="http://schemas.openxmlformats.org/drawingml/2006/table">
            <a:tbl>
              <a:tblPr/>
              <a:tblGrid>
                <a:gridCol w="2527300">
                  <a:extLst>
                    <a:ext uri="{9D8B030D-6E8A-4147-A177-3AD203B41FA5}">
                      <a16:colId xmlns:a16="http://schemas.microsoft.com/office/drawing/2014/main" val="20000"/>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de-CH" sz="1800" b="1" i="0" u="none" strike="noStrike" cap="none" normalizeH="0" baseline="0" dirty="0">
                          <a:ln>
                            <a:noFill/>
                          </a:ln>
                          <a:solidFill>
                            <a:schemeClr val="tx1"/>
                          </a:solidFill>
                          <a:effectLst/>
                          <a:latin typeface="Comic Sans MS" pitchFamily="66" charset="0"/>
                        </a:rPr>
                        <a:t>Beschuldigte Person</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50000"/>
                      </a:srgbClr>
                    </a:solidFill>
                  </a:tcPr>
                </a:tc>
                <a:extLst>
                  <a:ext uri="{0D108BD9-81ED-4DB2-BD59-A6C34878D82A}">
                    <a16:rowId xmlns:a16="http://schemas.microsoft.com/office/drawing/2014/main" val="10000"/>
                  </a:ext>
                </a:extLst>
              </a:tr>
              <a:tr h="84455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0" lang="de-DE" sz="1800" b="1" i="0" u="none" strike="noStrike" cap="none" normalizeH="0" baseline="0" dirty="0">
                        <a:ln>
                          <a:noFill/>
                        </a:ln>
                        <a:solidFill>
                          <a:schemeClr val="tx1"/>
                        </a:solidFill>
                        <a:effectLst>
                          <a:outerShdw blurRad="38100" dist="38100" dir="2700000" algn="tl">
                            <a:srgbClr val="000000"/>
                          </a:outerShdw>
                        </a:effectLst>
                        <a:latin typeface="Verdana"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50000"/>
                      </a:srgbClr>
                    </a:solidFill>
                  </a:tcPr>
                </a:tc>
                <a:extLst>
                  <a:ext uri="{0D108BD9-81ED-4DB2-BD59-A6C34878D82A}">
                    <a16:rowId xmlns:a16="http://schemas.microsoft.com/office/drawing/2014/main" val="10001"/>
                  </a:ext>
                </a:extLst>
              </a:tr>
            </a:tbl>
          </a:graphicData>
        </a:graphic>
      </p:graphicFrame>
      <p:sp>
        <p:nvSpPr>
          <p:cNvPr id="13" name="Text Box 53"/>
          <p:cNvSpPr txBox="1">
            <a:spLocks noChangeArrowheads="1"/>
          </p:cNvSpPr>
          <p:nvPr/>
        </p:nvSpPr>
        <p:spPr bwMode="auto">
          <a:xfrm>
            <a:off x="3335338" y="1633538"/>
            <a:ext cx="2249487" cy="619125"/>
          </a:xfrm>
          <a:prstGeom prst="rect">
            <a:avLst/>
          </a:prstGeom>
          <a:noFill/>
          <a:ln w="9525">
            <a:noFill/>
            <a:miter lim="800000"/>
            <a:headEnd/>
            <a:tailEnd/>
          </a:ln>
        </p:spPr>
        <p:txBody>
          <a:bodyPr>
            <a:prstTxWarp prst="textNoShape">
              <a:avLst/>
            </a:prstTxWarp>
          </a:bodyPr>
          <a:lstStyle/>
          <a:p>
            <a:pPr algn="ctr" eaLnBrk="0" hangingPunct="0"/>
            <a:r>
              <a:rPr lang="de-CH" sz="1600" b="1">
                <a:latin typeface="Comic Sans MS" pitchFamily="-72" charset="0"/>
                <a:ea typeface="Arial" pitchFamily="-72" charset="0"/>
                <a:cs typeface="Arial" pitchFamily="-72" charset="0"/>
              </a:rPr>
              <a:t>Ahndung einer </a:t>
            </a:r>
            <a:br>
              <a:rPr lang="de-CH" sz="1600" b="1">
                <a:latin typeface="Comic Sans MS" pitchFamily="-72" charset="0"/>
                <a:ea typeface="Arial" pitchFamily="-72" charset="0"/>
                <a:cs typeface="Arial" pitchFamily="-72" charset="0"/>
              </a:rPr>
            </a:br>
            <a:r>
              <a:rPr lang="de-CH" sz="1600" b="1">
                <a:latin typeface="Comic Sans MS" pitchFamily="-72" charset="0"/>
                <a:ea typeface="Arial" pitchFamily="-72" charset="0"/>
                <a:cs typeface="Arial" pitchFamily="-72" charset="0"/>
              </a:rPr>
              <a:t>strafbaren Handlung</a:t>
            </a:r>
          </a:p>
        </p:txBody>
      </p:sp>
      <p:sp>
        <p:nvSpPr>
          <p:cNvPr id="14" name="Text Box 59"/>
          <p:cNvSpPr txBox="1">
            <a:spLocks noChangeAspect="1" noChangeArrowheads="1"/>
          </p:cNvSpPr>
          <p:nvPr/>
        </p:nvSpPr>
        <p:spPr bwMode="auto">
          <a:xfrm>
            <a:off x="6019800" y="2073275"/>
            <a:ext cx="2555875" cy="600075"/>
          </a:xfrm>
          <a:prstGeom prst="rect">
            <a:avLst/>
          </a:prstGeom>
          <a:noFill/>
          <a:ln w="9525">
            <a:noFill/>
            <a:miter lim="800000"/>
            <a:headEnd/>
            <a:tailEnd/>
          </a:ln>
        </p:spPr>
        <p:txBody>
          <a:bodyPr>
            <a:prstTxWarp prst="textNoShape">
              <a:avLst/>
            </a:prstTxWarp>
          </a:bodyPr>
          <a:lstStyle/>
          <a:p>
            <a:pPr algn="l">
              <a:spcBef>
                <a:spcPct val="20000"/>
              </a:spcBef>
              <a:buSzPct val="85000"/>
            </a:pPr>
            <a:r>
              <a:rPr lang="de-CH" sz="1600" b="1" dirty="0">
                <a:latin typeface="Comic Sans MS" pitchFamily="-72" charset="0"/>
              </a:rPr>
              <a:t>juristische oder natürliche Person</a:t>
            </a:r>
          </a:p>
        </p:txBody>
      </p:sp>
      <p:sp>
        <p:nvSpPr>
          <p:cNvPr id="15" name="Text Box 61"/>
          <p:cNvSpPr txBox="1">
            <a:spLocks noChangeAspect="1" noChangeArrowheads="1"/>
          </p:cNvSpPr>
          <p:nvPr/>
        </p:nvSpPr>
        <p:spPr bwMode="auto">
          <a:xfrm>
            <a:off x="619125" y="2082800"/>
            <a:ext cx="2555875" cy="600075"/>
          </a:xfrm>
          <a:prstGeom prst="rect">
            <a:avLst/>
          </a:prstGeom>
          <a:noFill/>
          <a:ln w="9525">
            <a:noFill/>
            <a:miter lim="800000"/>
            <a:headEnd/>
            <a:tailEnd/>
          </a:ln>
        </p:spPr>
        <p:txBody>
          <a:bodyPr>
            <a:prstTxWarp prst="textNoShape">
              <a:avLst/>
            </a:prstTxWarp>
          </a:bodyPr>
          <a:lstStyle/>
          <a:p>
            <a:pPr algn="l">
              <a:spcBef>
                <a:spcPct val="20000"/>
              </a:spcBef>
              <a:buSzPct val="85000"/>
            </a:pPr>
            <a:r>
              <a:rPr lang="de-CH" sz="1600" b="1">
                <a:latin typeface="Comic Sans MS" pitchFamily="-72" charset="0"/>
              </a:rPr>
              <a:t>vertritt den Staat</a:t>
            </a:r>
          </a:p>
        </p:txBody>
      </p:sp>
      <p:sp>
        <p:nvSpPr>
          <p:cNvPr id="27" name="Text Box 71"/>
          <p:cNvSpPr txBox="1">
            <a:spLocks noChangeArrowheads="1"/>
          </p:cNvSpPr>
          <p:nvPr/>
        </p:nvSpPr>
        <p:spPr bwMode="auto">
          <a:xfrm>
            <a:off x="5195888" y="4591050"/>
            <a:ext cx="3614737" cy="1554163"/>
          </a:xfrm>
          <a:prstGeom prst="rect">
            <a:avLst/>
          </a:prstGeom>
          <a:solidFill>
            <a:schemeClr val="bg1">
              <a:lumMod val="95000"/>
            </a:schemeClr>
          </a:solidFill>
          <a:ln w="9525">
            <a:solidFill>
              <a:schemeClr val="tx1"/>
            </a:solidFill>
            <a:miter lim="800000"/>
            <a:headEnd/>
            <a:tailEnd/>
          </a:ln>
          <a:effectLst/>
        </p:spPr>
        <p:txBody>
          <a:bodyPr rIns="18000">
            <a:spAutoFit/>
          </a:bodyPr>
          <a:lstStyle>
            <a:lvl1pPr eaLnBrk="0" hangingPunct="0">
              <a:defRPr sz="1600" b="1">
                <a:solidFill>
                  <a:schemeClr val="tx1"/>
                </a:solidFill>
                <a:latin typeface="Verdana" pitchFamily="34" charset="0"/>
              </a:defRPr>
            </a:lvl1pPr>
            <a:lvl2pPr marL="742950" indent="-285750" eaLnBrk="0" hangingPunct="0">
              <a:defRPr sz="1600" b="1">
                <a:solidFill>
                  <a:schemeClr val="tx1"/>
                </a:solidFill>
                <a:latin typeface="Verdana" pitchFamily="34" charset="0"/>
              </a:defRPr>
            </a:lvl2pPr>
            <a:lvl3pPr marL="1143000" indent="-228600" eaLnBrk="0" hangingPunct="0">
              <a:defRPr sz="1600" b="1">
                <a:solidFill>
                  <a:schemeClr val="tx1"/>
                </a:solidFill>
                <a:latin typeface="Verdana" pitchFamily="34" charset="0"/>
              </a:defRPr>
            </a:lvl3pPr>
            <a:lvl4pPr marL="1600200" indent="-228600" eaLnBrk="0" hangingPunct="0">
              <a:defRPr sz="1600" b="1">
                <a:solidFill>
                  <a:schemeClr val="tx1"/>
                </a:solidFill>
                <a:latin typeface="Verdana" pitchFamily="34" charset="0"/>
              </a:defRPr>
            </a:lvl4pPr>
            <a:lvl5pPr marL="2057400" indent="-228600" eaLnBrk="0" hangingPunct="0">
              <a:defRPr sz="1600" b="1">
                <a:solidFill>
                  <a:schemeClr val="tx1"/>
                </a:solidFill>
                <a:latin typeface="Verdana" pitchFamily="34" charset="0"/>
              </a:defRPr>
            </a:lvl5pPr>
            <a:lvl6pPr marL="2514600" indent="-228600" eaLnBrk="0" fontAlgn="base" hangingPunct="0">
              <a:spcBef>
                <a:spcPct val="0"/>
              </a:spcBef>
              <a:spcAft>
                <a:spcPct val="0"/>
              </a:spcAft>
              <a:defRPr sz="1600" b="1">
                <a:solidFill>
                  <a:schemeClr val="tx1"/>
                </a:solidFill>
                <a:latin typeface="Verdana" pitchFamily="34" charset="0"/>
              </a:defRPr>
            </a:lvl6pPr>
            <a:lvl7pPr marL="2971800" indent="-228600" eaLnBrk="0" fontAlgn="base" hangingPunct="0">
              <a:spcBef>
                <a:spcPct val="0"/>
              </a:spcBef>
              <a:spcAft>
                <a:spcPct val="0"/>
              </a:spcAft>
              <a:defRPr sz="1600" b="1">
                <a:solidFill>
                  <a:schemeClr val="tx1"/>
                </a:solidFill>
                <a:latin typeface="Verdana" pitchFamily="34" charset="0"/>
              </a:defRPr>
            </a:lvl7pPr>
            <a:lvl8pPr marL="3429000" indent="-228600" eaLnBrk="0" fontAlgn="base" hangingPunct="0">
              <a:spcBef>
                <a:spcPct val="0"/>
              </a:spcBef>
              <a:spcAft>
                <a:spcPct val="0"/>
              </a:spcAft>
              <a:defRPr sz="1600" b="1">
                <a:solidFill>
                  <a:schemeClr val="tx1"/>
                </a:solidFill>
                <a:latin typeface="Verdana" pitchFamily="34" charset="0"/>
              </a:defRPr>
            </a:lvl8pPr>
            <a:lvl9pPr marL="3886200" indent="-228600" eaLnBrk="0" fontAlgn="base" hangingPunct="0">
              <a:spcBef>
                <a:spcPct val="0"/>
              </a:spcBef>
              <a:spcAft>
                <a:spcPct val="0"/>
              </a:spcAft>
              <a:defRPr sz="1600" b="1">
                <a:solidFill>
                  <a:schemeClr val="tx1"/>
                </a:solidFill>
                <a:latin typeface="Verdana" pitchFamily="34" charset="0"/>
              </a:defRPr>
            </a:lvl9pPr>
          </a:lstStyle>
          <a:p>
            <a:pPr algn="l" eaLnBrk="1" hangingPunct="1">
              <a:lnSpc>
                <a:spcPts val="1800"/>
              </a:lnSpc>
              <a:spcBef>
                <a:spcPts val="600"/>
              </a:spcBef>
              <a:buFont typeface="Wingdings" pitchFamily="2" charset="2"/>
              <a:buNone/>
              <a:defRPr/>
            </a:pPr>
            <a:r>
              <a:rPr lang="de-CH" dirty="0">
                <a:latin typeface="Comic Sans MS" pitchFamily="66" charset="0"/>
                <a:ea typeface="ヒラギノ角ゴ Pro W3" charset="0"/>
                <a:cs typeface="ヒラギノ角ゴ Pro W3" charset="0"/>
              </a:rPr>
              <a:t>Grundsätze:</a:t>
            </a:r>
          </a:p>
          <a:p>
            <a:pPr marL="177800" indent="-177800" algn="l" eaLnBrk="1" hangingPunct="1">
              <a:lnSpc>
                <a:spcPts val="1800"/>
              </a:lnSpc>
              <a:spcBef>
                <a:spcPts val="600"/>
              </a:spcBef>
              <a:buFont typeface="Wingdings" pitchFamily="2" charset="2"/>
              <a:buChar char="§"/>
              <a:defRPr/>
            </a:pPr>
            <a:r>
              <a:rPr lang="en-US" b="0" dirty="0" err="1">
                <a:latin typeface="Comic Sans MS" pitchFamily="66" charset="0"/>
                <a:ea typeface="ヒラギノ角ゴ Pro W3" charset="0"/>
                <a:cs typeface="Arial" charset="0"/>
              </a:rPr>
              <a:t>Keine</a:t>
            </a:r>
            <a:r>
              <a:rPr lang="en-US" b="0" dirty="0">
                <a:latin typeface="Comic Sans MS" pitchFamily="66" charset="0"/>
                <a:ea typeface="ヒラギノ角ゴ Pro W3" charset="0"/>
                <a:cs typeface="Arial" charset="0"/>
              </a:rPr>
              <a:t> Strafe </a:t>
            </a:r>
            <a:r>
              <a:rPr lang="en-US" b="0" dirty="0" err="1">
                <a:latin typeface="Comic Sans MS" pitchFamily="66" charset="0"/>
                <a:ea typeface="ヒラギノ角ゴ Pro W3" charset="0"/>
                <a:cs typeface="Arial" charset="0"/>
              </a:rPr>
              <a:t>ohne</a:t>
            </a:r>
            <a:r>
              <a:rPr lang="en-US" b="0" dirty="0">
                <a:latin typeface="Comic Sans MS" pitchFamily="66" charset="0"/>
                <a:ea typeface="ヒラギノ角ゴ Pro W3" charset="0"/>
                <a:cs typeface="Arial" charset="0"/>
              </a:rPr>
              <a:t> </a:t>
            </a:r>
            <a:r>
              <a:rPr lang="en-US" b="0" dirty="0" err="1">
                <a:latin typeface="Comic Sans MS" pitchFamily="66" charset="0"/>
                <a:ea typeface="ヒラギノ角ゴ Pro W3" charset="0"/>
                <a:cs typeface="Arial" charset="0"/>
              </a:rPr>
              <a:t>Gesetz</a:t>
            </a:r>
            <a:endParaRPr lang="en-US" b="0" dirty="0">
              <a:latin typeface="Comic Sans MS" pitchFamily="66" charset="0"/>
              <a:ea typeface="ヒラギノ角ゴ Pro W3" charset="0"/>
              <a:cs typeface="Arial" charset="0"/>
            </a:endParaRPr>
          </a:p>
          <a:p>
            <a:pPr marL="177800" indent="-177800" algn="l" eaLnBrk="1" hangingPunct="1">
              <a:lnSpc>
                <a:spcPts val="1800"/>
              </a:lnSpc>
              <a:spcBef>
                <a:spcPts val="600"/>
              </a:spcBef>
              <a:buFont typeface="Wingdings" pitchFamily="2" charset="2"/>
              <a:buChar char="§"/>
              <a:defRPr/>
            </a:pPr>
            <a:r>
              <a:rPr lang="de-CH" b="0" dirty="0">
                <a:latin typeface="Comic Sans MS" pitchFamily="66" charset="0"/>
                <a:ea typeface="ヒラギノ角ゴ Pro W3" charset="0"/>
                <a:cs typeface="Arial" charset="0"/>
              </a:rPr>
              <a:t>Keine Strafe ohne Verschulden</a:t>
            </a:r>
          </a:p>
          <a:p>
            <a:pPr marL="177800" indent="-177800" algn="l" eaLnBrk="1" hangingPunct="1">
              <a:lnSpc>
                <a:spcPts val="1800"/>
              </a:lnSpc>
              <a:spcBef>
                <a:spcPts val="600"/>
              </a:spcBef>
              <a:buFont typeface="Wingdings" pitchFamily="2" charset="2"/>
              <a:buChar char="§"/>
              <a:defRPr/>
            </a:pPr>
            <a:r>
              <a:rPr lang="de-CH" b="0" dirty="0">
                <a:latin typeface="Comic Sans MS" pitchFamily="66" charset="0"/>
                <a:ea typeface="ヒラギノ角ゴ Pro W3" charset="0"/>
                <a:cs typeface="Arial" charset="0"/>
              </a:rPr>
              <a:t>Unschuldsvermutung </a:t>
            </a:r>
          </a:p>
          <a:p>
            <a:pPr marL="177800" indent="-177800" algn="l" eaLnBrk="1" hangingPunct="1">
              <a:lnSpc>
                <a:spcPts val="1800"/>
              </a:lnSpc>
              <a:spcBef>
                <a:spcPts val="600"/>
              </a:spcBef>
              <a:buFont typeface="Wingdings" pitchFamily="2" charset="2"/>
              <a:buChar char="§"/>
              <a:defRPr/>
            </a:pPr>
            <a:r>
              <a:rPr lang="de-CH" b="0" dirty="0">
                <a:latin typeface="Comic Sans MS" pitchFamily="66" charset="0"/>
                <a:ea typeface="ヒラギノ角ゴ Pro W3" charset="0"/>
                <a:cs typeface="Arial" charset="0"/>
              </a:rPr>
              <a:t>Im Zweifel für den Angeklagten</a:t>
            </a:r>
          </a:p>
        </p:txBody>
      </p:sp>
      <p:pic>
        <p:nvPicPr>
          <p:cNvPr id="36" name="Bild 39" descr="ppt_berufsfachschule.jpg"/>
          <p:cNvPicPr>
            <a:picLocks noChangeAspect="1"/>
          </p:cNvPicPr>
          <p:nvPr/>
        </p:nvPicPr>
        <p:blipFill>
          <a:blip r:embed="rId3"/>
          <a:srcRect/>
          <a:stretch>
            <a:fillRect/>
          </a:stretch>
        </p:blipFill>
        <p:spPr bwMode="auto">
          <a:xfrm>
            <a:off x="6315075" y="2881313"/>
            <a:ext cx="1639888" cy="971550"/>
          </a:xfrm>
          <a:prstGeom prst="rect">
            <a:avLst/>
          </a:prstGeom>
          <a:noFill/>
          <a:ln w="9525">
            <a:noFill/>
            <a:miter lim="800000"/>
            <a:headEnd/>
            <a:tailEnd/>
          </a:ln>
        </p:spPr>
      </p:pic>
      <p:pic>
        <p:nvPicPr>
          <p:cNvPr id="37" name="Picture 3"/>
          <p:cNvPicPr>
            <a:picLocks noChangeAspect="1" noChangeArrowheads="1"/>
          </p:cNvPicPr>
          <p:nvPr/>
        </p:nvPicPr>
        <p:blipFill>
          <a:blip r:embed="rId4"/>
          <a:srcRect/>
          <a:stretch>
            <a:fillRect/>
          </a:stretch>
        </p:blipFill>
        <p:spPr bwMode="auto">
          <a:xfrm>
            <a:off x="7531100" y="3706813"/>
            <a:ext cx="552450" cy="565150"/>
          </a:xfrm>
          <a:prstGeom prst="rect">
            <a:avLst/>
          </a:prstGeom>
          <a:noFill/>
          <a:ln w="9525">
            <a:noFill/>
            <a:miter lim="800000"/>
            <a:headEnd/>
            <a:tailEnd/>
          </a:ln>
        </p:spPr>
      </p:pic>
      <p:pic>
        <p:nvPicPr>
          <p:cNvPr id="5128" name="Picture 8"/>
          <p:cNvPicPr>
            <a:picLocks noChangeAspect="1" noChangeArrowheads="1"/>
          </p:cNvPicPr>
          <p:nvPr/>
        </p:nvPicPr>
        <p:blipFill>
          <a:blip r:embed="rId5"/>
          <a:srcRect/>
          <a:stretch>
            <a:fillRect/>
          </a:stretch>
        </p:blipFill>
        <p:spPr bwMode="auto">
          <a:xfrm>
            <a:off x="893763" y="2851150"/>
            <a:ext cx="1592262" cy="1123950"/>
          </a:xfrm>
          <a:prstGeom prst="rect">
            <a:avLst/>
          </a:prstGeom>
          <a:noFill/>
          <a:ln w="9525">
            <a:noFill/>
            <a:miter lim="800000"/>
            <a:headEnd/>
            <a:tailEnd/>
          </a:ln>
        </p:spPr>
      </p:pic>
      <p:sp>
        <p:nvSpPr>
          <p:cNvPr id="19" name="Text Box 35"/>
          <p:cNvSpPr txBox="1">
            <a:spLocks noChangeArrowheads="1"/>
          </p:cNvSpPr>
          <p:nvPr/>
        </p:nvSpPr>
        <p:spPr bwMode="auto">
          <a:xfrm>
            <a:off x="3471863" y="2549477"/>
            <a:ext cx="1976437" cy="392209"/>
          </a:xfrm>
          <a:prstGeom prst="rect">
            <a:avLst/>
          </a:prstGeom>
          <a:solidFill>
            <a:schemeClr val="bg1">
              <a:lumMod val="95000"/>
            </a:schemeClr>
          </a:solidFill>
          <a:ln w="9525">
            <a:solidFill>
              <a:schemeClr val="tx1"/>
            </a:solidFill>
            <a:miter lim="800000"/>
            <a:headEnd/>
            <a:tailEnd/>
          </a:ln>
          <a:effectLst/>
        </p:spPr>
        <p:txBody>
          <a:bodyPr tIns="36000" rIns="18000" bIns="72000" anchor="ctr">
            <a:spAutoFit/>
          </a:bodyPr>
          <a:lstStyle>
            <a:lvl1pPr eaLnBrk="0" hangingPunct="0">
              <a:defRPr sz="1600" b="1">
                <a:solidFill>
                  <a:schemeClr val="tx1"/>
                </a:solidFill>
                <a:latin typeface="Verdana" pitchFamily="34" charset="0"/>
              </a:defRPr>
            </a:lvl1pPr>
            <a:lvl2pPr marL="742950" indent="-285750" eaLnBrk="0" hangingPunct="0">
              <a:defRPr sz="1600" b="1">
                <a:solidFill>
                  <a:schemeClr val="tx1"/>
                </a:solidFill>
                <a:latin typeface="Verdana" pitchFamily="34" charset="0"/>
              </a:defRPr>
            </a:lvl2pPr>
            <a:lvl3pPr marL="1143000" indent="-228600" eaLnBrk="0" hangingPunct="0">
              <a:defRPr sz="1600" b="1">
                <a:solidFill>
                  <a:schemeClr val="tx1"/>
                </a:solidFill>
                <a:latin typeface="Verdana" pitchFamily="34" charset="0"/>
              </a:defRPr>
            </a:lvl3pPr>
            <a:lvl4pPr marL="1600200" indent="-228600" eaLnBrk="0" hangingPunct="0">
              <a:defRPr sz="1600" b="1">
                <a:solidFill>
                  <a:schemeClr val="tx1"/>
                </a:solidFill>
                <a:latin typeface="Verdana" pitchFamily="34" charset="0"/>
              </a:defRPr>
            </a:lvl4pPr>
            <a:lvl5pPr marL="2057400" indent="-228600" eaLnBrk="0" hangingPunct="0">
              <a:defRPr sz="1600" b="1">
                <a:solidFill>
                  <a:schemeClr val="tx1"/>
                </a:solidFill>
                <a:latin typeface="Verdana" pitchFamily="34" charset="0"/>
              </a:defRPr>
            </a:lvl5pPr>
            <a:lvl6pPr marL="2514600" indent="-228600" eaLnBrk="0" fontAlgn="base" hangingPunct="0">
              <a:spcBef>
                <a:spcPct val="0"/>
              </a:spcBef>
              <a:spcAft>
                <a:spcPct val="0"/>
              </a:spcAft>
              <a:defRPr sz="1600" b="1">
                <a:solidFill>
                  <a:schemeClr val="tx1"/>
                </a:solidFill>
                <a:latin typeface="Verdana" pitchFamily="34" charset="0"/>
              </a:defRPr>
            </a:lvl6pPr>
            <a:lvl7pPr marL="2971800" indent="-228600" eaLnBrk="0" fontAlgn="base" hangingPunct="0">
              <a:spcBef>
                <a:spcPct val="0"/>
              </a:spcBef>
              <a:spcAft>
                <a:spcPct val="0"/>
              </a:spcAft>
              <a:defRPr sz="1600" b="1">
                <a:solidFill>
                  <a:schemeClr val="tx1"/>
                </a:solidFill>
                <a:latin typeface="Verdana" pitchFamily="34" charset="0"/>
              </a:defRPr>
            </a:lvl7pPr>
            <a:lvl8pPr marL="3429000" indent="-228600" eaLnBrk="0" fontAlgn="base" hangingPunct="0">
              <a:spcBef>
                <a:spcPct val="0"/>
              </a:spcBef>
              <a:spcAft>
                <a:spcPct val="0"/>
              </a:spcAft>
              <a:defRPr sz="1600" b="1">
                <a:solidFill>
                  <a:schemeClr val="tx1"/>
                </a:solidFill>
                <a:latin typeface="Verdana" pitchFamily="34" charset="0"/>
              </a:defRPr>
            </a:lvl8pPr>
            <a:lvl9pPr marL="3886200" indent="-228600" eaLnBrk="0" fontAlgn="base" hangingPunct="0">
              <a:spcBef>
                <a:spcPct val="0"/>
              </a:spcBef>
              <a:spcAft>
                <a:spcPct val="0"/>
              </a:spcAft>
              <a:defRPr sz="1600" b="1">
                <a:solidFill>
                  <a:schemeClr val="tx1"/>
                </a:solidFill>
                <a:latin typeface="Verdana" pitchFamily="34" charset="0"/>
              </a:defRPr>
            </a:lvl9pPr>
          </a:lstStyle>
          <a:p>
            <a:pPr algn="ctr" eaLnBrk="1" hangingPunct="1">
              <a:lnSpc>
                <a:spcPct val="115000"/>
              </a:lnSpc>
              <a:buFont typeface="Wingdings" pitchFamily="2" charset="2"/>
              <a:buNone/>
              <a:defRPr/>
            </a:pPr>
            <a:r>
              <a:rPr lang="de-CH" b="0" dirty="0">
                <a:latin typeface="Comic Sans MS" pitchFamily="66" charset="0"/>
                <a:ea typeface="ヒラギノ角ゴ Pro W3" charset="0"/>
                <a:cs typeface="ヒラギノ角ゴ Pro W3" charset="0"/>
              </a:rPr>
              <a:t>Grundlage: </a:t>
            </a:r>
            <a:r>
              <a:rPr lang="en-US" b="0" dirty="0" err="1">
                <a:latin typeface="Comic Sans MS" pitchFamily="66" charset="0"/>
                <a:ea typeface="ヒラギノ角ゴ Pro W3" charset="0"/>
                <a:cs typeface="Arial" charset="0"/>
              </a:rPr>
              <a:t>StGB</a:t>
            </a:r>
            <a:endParaRPr lang="de-CH" b="0" dirty="0">
              <a:latin typeface="Comic Sans MS" pitchFamily="66" charset="0"/>
              <a:ea typeface="ヒラギノ角ゴ Pro W3" charset="0"/>
              <a:cs typeface="Arial" charset="0"/>
            </a:endParaRPr>
          </a:p>
        </p:txBody>
      </p:sp>
      <p:sp>
        <p:nvSpPr>
          <p:cNvPr id="24" name="Text Box 47"/>
          <p:cNvSpPr txBox="1">
            <a:spLocks noChangeArrowheads="1"/>
          </p:cNvSpPr>
          <p:nvPr/>
        </p:nvSpPr>
        <p:spPr bwMode="auto">
          <a:xfrm>
            <a:off x="2133600" y="4178300"/>
            <a:ext cx="2533650" cy="338138"/>
          </a:xfrm>
          <a:prstGeom prst="rect">
            <a:avLst/>
          </a:prstGeom>
          <a:noFill/>
          <a:ln w="9525">
            <a:noFill/>
            <a:miter lim="800000"/>
            <a:headEnd/>
            <a:tailEnd/>
          </a:ln>
        </p:spPr>
        <p:txBody>
          <a:bodyPr>
            <a:prstTxWarp prst="textNoShape">
              <a:avLst/>
            </a:prstTxWarp>
            <a:spAutoFit/>
          </a:bodyPr>
          <a:lstStyle/>
          <a:p>
            <a:pPr>
              <a:spcBef>
                <a:spcPct val="20000"/>
              </a:spcBef>
              <a:buSzPct val="85000"/>
            </a:pPr>
            <a:r>
              <a:rPr lang="de-CH" sz="1600">
                <a:latin typeface="Comic Sans MS" pitchFamily="-72" charset="0"/>
              </a:rPr>
              <a:t>bei leichteren Vergehen</a:t>
            </a:r>
          </a:p>
        </p:txBody>
      </p:sp>
      <p:sp>
        <p:nvSpPr>
          <p:cNvPr id="26" name="Text Box 55"/>
          <p:cNvSpPr txBox="1">
            <a:spLocks noChangeArrowheads="1"/>
          </p:cNvSpPr>
          <p:nvPr/>
        </p:nvSpPr>
        <p:spPr bwMode="auto">
          <a:xfrm>
            <a:off x="2143125" y="5064125"/>
            <a:ext cx="2419350" cy="336550"/>
          </a:xfrm>
          <a:prstGeom prst="rect">
            <a:avLst/>
          </a:prstGeom>
          <a:noFill/>
          <a:ln w="9525">
            <a:noFill/>
            <a:miter lim="800000"/>
            <a:headEnd/>
            <a:tailEnd/>
          </a:ln>
        </p:spPr>
        <p:txBody>
          <a:bodyPr>
            <a:prstTxWarp prst="textNoShape">
              <a:avLst/>
            </a:prstTxWarp>
          </a:bodyPr>
          <a:lstStyle/>
          <a:p>
            <a:pPr algn="l">
              <a:spcBef>
                <a:spcPct val="20000"/>
              </a:spcBef>
              <a:buSzPct val="85000"/>
            </a:pPr>
            <a:r>
              <a:rPr lang="de-CH" sz="1600" dirty="0">
                <a:latin typeface="Comic Sans MS" pitchFamily="-72" charset="0"/>
              </a:rPr>
              <a:t>bei schweren Vergehen</a:t>
            </a:r>
            <a:br>
              <a:rPr lang="de-CH" sz="1600" dirty="0">
                <a:latin typeface="Comic Sans MS" pitchFamily="-72" charset="0"/>
              </a:rPr>
            </a:br>
            <a:r>
              <a:rPr lang="de-CH" sz="1600" dirty="0">
                <a:latin typeface="Comic Sans MS" pitchFamily="-72" charset="0"/>
              </a:rPr>
              <a:t>z. B. Mord</a:t>
            </a:r>
          </a:p>
        </p:txBody>
      </p:sp>
      <p:sp>
        <p:nvSpPr>
          <p:cNvPr id="28" name="Text Box 35"/>
          <p:cNvSpPr txBox="1">
            <a:spLocks noChangeArrowheads="1"/>
          </p:cNvSpPr>
          <p:nvPr/>
        </p:nvSpPr>
        <p:spPr bwMode="auto">
          <a:xfrm>
            <a:off x="590550" y="4143375"/>
            <a:ext cx="1533525" cy="385763"/>
          </a:xfrm>
          <a:prstGeom prst="rect">
            <a:avLst/>
          </a:prstGeom>
          <a:solidFill>
            <a:srgbClr val="FFCCCC">
              <a:alpha val="50195"/>
            </a:srgbClr>
          </a:solidFill>
          <a:ln w="9525">
            <a:solidFill>
              <a:schemeClr val="tx1"/>
            </a:solidFill>
            <a:miter lim="800000"/>
            <a:headEnd/>
            <a:tailEnd/>
          </a:ln>
        </p:spPr>
        <p:txBody>
          <a:bodyPr tIns="36000" rIns="18000" bIns="72000" anchor="ctr">
            <a:prstTxWarp prst="textNoShape">
              <a:avLst/>
            </a:prstTxWarp>
            <a:spAutoFit/>
          </a:bodyPr>
          <a:lstStyle/>
          <a:p>
            <a:pPr algn="l">
              <a:lnSpc>
                <a:spcPct val="115000"/>
              </a:lnSpc>
              <a:buFont typeface="Wingdings" pitchFamily="-72" charset="2"/>
              <a:buNone/>
            </a:pPr>
            <a:r>
              <a:rPr lang="de-CH" sz="1600" b="1" dirty="0">
                <a:latin typeface="Comic Sans MS" pitchFamily="-72" charset="0"/>
              </a:rPr>
              <a:t>Antragsdelikt</a:t>
            </a:r>
            <a:endParaRPr lang="de-CH" sz="1600" b="1" dirty="0">
              <a:latin typeface="Comic Sans MS" pitchFamily="-72" charset="0"/>
              <a:ea typeface="Arial" pitchFamily="-72" charset="0"/>
              <a:cs typeface="Arial" pitchFamily="-72" charset="0"/>
            </a:endParaRPr>
          </a:p>
        </p:txBody>
      </p:sp>
      <p:sp>
        <p:nvSpPr>
          <p:cNvPr id="29" name="Text Box 35"/>
          <p:cNvSpPr txBox="1">
            <a:spLocks noChangeArrowheads="1"/>
          </p:cNvSpPr>
          <p:nvPr/>
        </p:nvSpPr>
        <p:spPr bwMode="auto">
          <a:xfrm>
            <a:off x="590550" y="5162550"/>
            <a:ext cx="1533525" cy="385763"/>
          </a:xfrm>
          <a:prstGeom prst="rect">
            <a:avLst/>
          </a:prstGeom>
          <a:solidFill>
            <a:srgbClr val="FFCCCC">
              <a:alpha val="50195"/>
            </a:srgbClr>
          </a:solidFill>
          <a:ln w="9525">
            <a:solidFill>
              <a:schemeClr val="tx1"/>
            </a:solidFill>
            <a:miter lim="800000"/>
            <a:headEnd/>
            <a:tailEnd/>
          </a:ln>
        </p:spPr>
        <p:txBody>
          <a:bodyPr tIns="36000" rIns="18000" bIns="72000" anchor="ctr">
            <a:prstTxWarp prst="textNoShape">
              <a:avLst/>
            </a:prstTxWarp>
            <a:spAutoFit/>
          </a:bodyPr>
          <a:lstStyle/>
          <a:p>
            <a:pPr algn="l">
              <a:lnSpc>
                <a:spcPct val="115000"/>
              </a:lnSpc>
              <a:buFont typeface="Wingdings" pitchFamily="-72" charset="2"/>
              <a:buNone/>
            </a:pPr>
            <a:r>
              <a:rPr lang="de-CH" sz="1600" b="1" dirty="0">
                <a:latin typeface="Comic Sans MS" pitchFamily="-72" charset="0"/>
              </a:rPr>
              <a:t>Offizialdelikt</a:t>
            </a:r>
            <a:endParaRPr lang="de-CH" sz="1600" b="1" dirty="0">
              <a:latin typeface="Comic Sans MS" pitchFamily="-72" charset="0"/>
              <a:ea typeface="Arial" pitchFamily="-72" charset="0"/>
              <a:cs typeface="Arial" pitchFamily="-72" charset="0"/>
            </a:endParaRPr>
          </a:p>
        </p:txBody>
      </p:sp>
      <p:sp>
        <p:nvSpPr>
          <p:cNvPr id="30" name="Text Box 47"/>
          <p:cNvSpPr txBox="1">
            <a:spLocks noChangeArrowheads="1"/>
          </p:cNvSpPr>
          <p:nvPr/>
        </p:nvSpPr>
        <p:spPr bwMode="auto">
          <a:xfrm>
            <a:off x="600075" y="4521200"/>
            <a:ext cx="4229100" cy="338138"/>
          </a:xfrm>
          <a:prstGeom prst="rect">
            <a:avLst/>
          </a:prstGeom>
          <a:noFill/>
          <a:ln w="9525">
            <a:noFill/>
            <a:miter lim="800000"/>
            <a:headEnd/>
            <a:tailEnd/>
          </a:ln>
        </p:spPr>
        <p:txBody>
          <a:bodyPr>
            <a:prstTxWarp prst="textNoShape">
              <a:avLst/>
            </a:prstTxWarp>
            <a:spAutoFit/>
          </a:bodyPr>
          <a:lstStyle/>
          <a:p>
            <a:pPr algn="l">
              <a:spcBef>
                <a:spcPct val="20000"/>
              </a:spcBef>
              <a:buSzPct val="85000"/>
            </a:pPr>
            <a:r>
              <a:rPr lang="de-CH" sz="1600" dirty="0">
                <a:latin typeface="Comic Sans MS" pitchFamily="-72" charset="0"/>
                <a:sym typeface="Wingdings" pitchFamily="-72" charset="2"/>
              </a:rPr>
              <a:t> </a:t>
            </a:r>
            <a:r>
              <a:rPr lang="de-CH" sz="1600" dirty="0">
                <a:latin typeface="Comic Sans MS" pitchFamily="-72" charset="0"/>
              </a:rPr>
              <a:t>Strafantrag/Klage eines Geschädigten</a:t>
            </a:r>
          </a:p>
        </p:txBody>
      </p:sp>
      <p:sp>
        <p:nvSpPr>
          <p:cNvPr id="31" name="Text Box 55"/>
          <p:cNvSpPr txBox="1">
            <a:spLocks noChangeArrowheads="1"/>
          </p:cNvSpPr>
          <p:nvPr/>
        </p:nvSpPr>
        <p:spPr bwMode="auto">
          <a:xfrm>
            <a:off x="590550" y="5559425"/>
            <a:ext cx="3152775" cy="565150"/>
          </a:xfrm>
          <a:prstGeom prst="rect">
            <a:avLst/>
          </a:prstGeom>
          <a:noFill/>
          <a:ln w="9525">
            <a:noFill/>
            <a:miter lim="800000"/>
            <a:headEnd/>
            <a:tailEnd/>
          </a:ln>
        </p:spPr>
        <p:txBody>
          <a:bodyPr>
            <a:prstTxWarp prst="textNoShape">
              <a:avLst/>
            </a:prstTxWarp>
          </a:bodyPr>
          <a:lstStyle/>
          <a:p>
            <a:pPr algn="l">
              <a:spcBef>
                <a:spcPct val="20000"/>
              </a:spcBef>
              <a:buSzPct val="85000"/>
              <a:tabLst>
                <a:tab pos="268288" algn="l"/>
              </a:tabLst>
            </a:pPr>
            <a:r>
              <a:rPr lang="de-CH" sz="1600" dirty="0">
                <a:latin typeface="Comic Sans MS" pitchFamily="-72" charset="0"/>
                <a:sym typeface="Wingdings" pitchFamily="-72" charset="2"/>
              </a:rPr>
              <a:t>	</a:t>
            </a:r>
            <a:r>
              <a:rPr lang="de-CH" sz="1600" dirty="0">
                <a:latin typeface="Comic Sans MS" pitchFamily="-72" charset="0"/>
              </a:rPr>
              <a:t>Staat wird von Amtes wegen 	(automatisch)</a:t>
            </a:r>
            <a:r>
              <a:rPr lang="en-US" sz="1600" dirty="0">
                <a:latin typeface="Comic Sans MS" pitchFamily="-72" charset="0"/>
              </a:rPr>
              <a:t> </a:t>
            </a:r>
            <a:r>
              <a:rPr lang="de-CH" sz="1600" dirty="0">
                <a:latin typeface="Comic Sans MS" pitchFamily="-72" charset="0"/>
              </a:rPr>
              <a:t>aktiv</a:t>
            </a:r>
          </a:p>
        </p:txBody>
      </p:sp>
      <p:sp>
        <p:nvSpPr>
          <p:cNvPr id="21" name="Rechteck 20"/>
          <p:cNvSpPr/>
          <p:nvPr/>
        </p:nvSpPr>
        <p:spPr>
          <a:xfrm>
            <a:off x="2016224" y="6525924"/>
            <a:ext cx="4572000" cy="215444"/>
          </a:xfrm>
          <a:prstGeom prst="rect">
            <a:avLst/>
          </a:prstGeom>
        </p:spPr>
        <p:txBody>
          <a:bodyPr>
            <a:spAutoFit/>
          </a:bodyPr>
          <a:lstStyle/>
          <a:p>
            <a:pPr>
              <a:defRPr/>
            </a:pPr>
            <a:r>
              <a:rPr lang="de-DE" sz="800" dirty="0"/>
              <a:t>Quelle: </a:t>
            </a:r>
            <a:r>
              <a:rPr lang="de-DE" sz="800" dirty="0" err="1"/>
              <a:t>Rüfenacht</a:t>
            </a:r>
            <a:r>
              <a:rPr lang="de-DE" sz="800" dirty="0"/>
              <a:t>/Saxer/Tobler: Brennpunkt Wirtschaft und Gesellschaft Verlag SKV</a:t>
            </a:r>
          </a:p>
        </p:txBody>
      </p:sp>
    </p:spTree>
    <p:extLst>
      <p:ext uri="{BB962C8B-B14F-4D97-AF65-F5344CB8AC3E}">
        <p14:creationId xmlns:p14="http://schemas.microsoft.com/office/powerpoint/2010/main" val="198855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250"/>
                                        <p:tgtEl>
                                          <p:spTgt spid="8"/>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250"/>
                                        <p:tgtEl>
                                          <p:spTgt spid="13"/>
                                        </p:tgtEl>
                                      </p:cBhvr>
                                    </p:animEffect>
                                  </p:childTnLst>
                                </p:cTn>
                              </p:par>
                            </p:childTnLst>
                          </p:cTn>
                        </p:par>
                        <p:par>
                          <p:cTn id="22" fill="hold">
                            <p:stCondLst>
                              <p:cond delay="125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25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250"/>
                                        <p:tgtEl>
                                          <p:spTgt spid="15"/>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5128"/>
                                        </p:tgtEl>
                                        <p:attrNameLst>
                                          <p:attrName>style.visibility</p:attrName>
                                        </p:attrNameLst>
                                      </p:cBhvr>
                                      <p:to>
                                        <p:strVal val="visible"/>
                                      </p:to>
                                    </p:set>
                                    <p:animEffect transition="in" filter="fade">
                                      <p:cBhvr>
                                        <p:cTn id="34" dur="1250"/>
                                        <p:tgtEl>
                                          <p:spTgt spid="51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250"/>
                                        <p:tgtEl>
                                          <p:spTgt spid="14"/>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250"/>
                                        <p:tgtEl>
                                          <p:spTgt spid="36"/>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25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25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25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125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25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125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125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7">
                                            <p:bg/>
                                          </p:spTgt>
                                        </p:tgtEl>
                                        <p:attrNameLst>
                                          <p:attrName>style.visibility</p:attrName>
                                        </p:attrNameLst>
                                      </p:cBhvr>
                                      <p:to>
                                        <p:strVal val="visible"/>
                                      </p:to>
                                    </p:set>
                                    <p:animEffect transition="in" filter="fade">
                                      <p:cBhvr>
                                        <p:cTn id="82" dur="1250"/>
                                        <p:tgtEl>
                                          <p:spTgt spid="27">
                                            <p:bg/>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1250"/>
                                        <p:tgtEl>
                                          <p:spTgt spid="27">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7">
                                            <p:txEl>
                                              <p:pRg st="1" end="1"/>
                                            </p:txEl>
                                          </p:spTgt>
                                        </p:tgtEl>
                                        <p:attrNameLst>
                                          <p:attrName>style.visibility</p:attrName>
                                        </p:attrNameLst>
                                      </p:cBhvr>
                                      <p:to>
                                        <p:strVal val="visible"/>
                                      </p:to>
                                    </p:set>
                                    <p:animEffect transition="in" filter="fade">
                                      <p:cBhvr>
                                        <p:cTn id="92" dur="1250"/>
                                        <p:tgtEl>
                                          <p:spTgt spid="27">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1250"/>
                                        <p:tgtEl>
                                          <p:spTgt spid="27">
                                            <p:txEl>
                                              <p:pRg st="2" end="2"/>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7">
                                            <p:txEl>
                                              <p:pRg st="3" end="3"/>
                                            </p:txEl>
                                          </p:spTgt>
                                        </p:tgtEl>
                                        <p:attrNameLst>
                                          <p:attrName>style.visibility</p:attrName>
                                        </p:attrNameLst>
                                      </p:cBhvr>
                                      <p:to>
                                        <p:strVal val="visible"/>
                                      </p:to>
                                    </p:set>
                                    <p:animEffect transition="in" filter="fade">
                                      <p:cBhvr>
                                        <p:cTn id="102" dur="1250"/>
                                        <p:tgtEl>
                                          <p:spTgt spid="27">
                                            <p:txEl>
                                              <p:pRg st="3" end="3"/>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7">
                                            <p:txEl>
                                              <p:pRg st="4" end="4"/>
                                            </p:txEl>
                                          </p:spTgt>
                                        </p:tgtEl>
                                        <p:attrNameLst>
                                          <p:attrName>style.visibility</p:attrName>
                                        </p:attrNameLst>
                                      </p:cBhvr>
                                      <p:to>
                                        <p:strVal val="visible"/>
                                      </p:to>
                                    </p:set>
                                    <p:animEffect transition="in" filter="fade">
                                      <p:cBhvr>
                                        <p:cTn id="107" dur="1250"/>
                                        <p:tgtEl>
                                          <p:spTgt spid="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P spid="27" grpId="0" build="p" animBg="1"/>
      <p:bldP spid="19" grpId="0" animBg="1"/>
      <p:bldP spid="24" grpId="0"/>
      <p:bldP spid="26" grpId="0"/>
      <p:bldP spid="28" grpId="0" animBg="1"/>
      <p:bldP spid="29" grpId="0" animBg="1"/>
      <p:bldP spid="30"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F91C0E6-1D33-41A2-A920-F43DC164A25F}" type="datetime1">
              <a:rPr lang="en-GB" altLang="de-DE" smtClean="0"/>
              <a:pPr eaLnBrk="1" hangingPunct="1"/>
              <a:t>07/11/2017</a:t>
            </a:fld>
            <a:endParaRPr lang="en-GB" altLang="de-DE"/>
          </a:p>
        </p:txBody>
      </p:sp>
      <p:sp>
        <p:nvSpPr>
          <p:cNvPr id="4099" name="Fußzeilenplatzhalt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de-DE" dirty="0" err="1"/>
              <a:t>sa</a:t>
            </a:r>
            <a:endParaRPr lang="en-GB" altLang="de-DE" dirty="0"/>
          </a:p>
        </p:txBody>
      </p:sp>
      <p:sp>
        <p:nvSpPr>
          <p:cNvPr id="4100" name="Foliennummernplatzhalt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7E26A4-B5CC-49D3-A863-48AF36865D3C}" type="slidenum">
              <a:rPr lang="en-GB" altLang="de-DE"/>
              <a:pPr eaLnBrk="1" hangingPunct="1"/>
              <a:t>2</a:t>
            </a:fld>
            <a:endParaRPr lang="en-GB" altLang="de-DE"/>
          </a:p>
        </p:txBody>
      </p:sp>
      <p:sp>
        <p:nvSpPr>
          <p:cNvPr id="6191" name="Text Box 47"/>
          <p:cNvSpPr txBox="1">
            <a:spLocks noChangeArrowheads="1"/>
          </p:cNvSpPr>
          <p:nvPr/>
        </p:nvSpPr>
        <p:spPr bwMode="auto">
          <a:xfrm>
            <a:off x="250825" y="1989138"/>
            <a:ext cx="8642350" cy="787400"/>
          </a:xfrm>
          <a:prstGeom prst="rect">
            <a:avLst/>
          </a:prstGeom>
          <a:solidFill>
            <a:srgbClr val="FFFF99"/>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de-DE" sz="4500"/>
              <a:t>Zusammenleben von Menschen</a:t>
            </a:r>
          </a:p>
        </p:txBody>
      </p:sp>
      <p:sp>
        <p:nvSpPr>
          <p:cNvPr id="6192" name="Rectangle 48"/>
          <p:cNvSpPr>
            <a:spLocks noChangeArrowheads="1"/>
          </p:cNvSpPr>
          <p:nvPr/>
        </p:nvSpPr>
        <p:spPr bwMode="auto">
          <a:xfrm>
            <a:off x="250825" y="1916113"/>
            <a:ext cx="8713788" cy="936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grpSp>
        <p:nvGrpSpPr>
          <p:cNvPr id="2" name="Group 43"/>
          <p:cNvGrpSpPr>
            <a:grpSpLocks/>
          </p:cNvGrpSpPr>
          <p:nvPr/>
        </p:nvGrpSpPr>
        <p:grpSpPr bwMode="auto">
          <a:xfrm>
            <a:off x="539750" y="3933825"/>
            <a:ext cx="8064500" cy="2590800"/>
            <a:chOff x="340" y="2478"/>
            <a:chExt cx="5080" cy="1632"/>
          </a:xfrm>
        </p:grpSpPr>
        <p:sp>
          <p:nvSpPr>
            <p:cNvPr id="4133" name="Rectangle 41" descr="20%"/>
            <p:cNvSpPr>
              <a:spLocks noChangeArrowheads="1"/>
            </p:cNvSpPr>
            <p:nvPr/>
          </p:nvSpPr>
          <p:spPr bwMode="auto">
            <a:xfrm>
              <a:off x="2064" y="2478"/>
              <a:ext cx="1632" cy="544"/>
            </a:xfrm>
            <a:prstGeom prst="rect">
              <a:avLst/>
            </a:prstGeom>
            <a:pattFill prst="pct20">
              <a:fgClr>
                <a:srgbClr val="FF0000"/>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4134" name="Rectangle 42" descr="20%"/>
            <p:cNvSpPr>
              <a:spLocks noChangeArrowheads="1"/>
            </p:cNvSpPr>
            <p:nvPr/>
          </p:nvSpPr>
          <p:spPr bwMode="auto">
            <a:xfrm>
              <a:off x="340" y="3022"/>
              <a:ext cx="5080" cy="1088"/>
            </a:xfrm>
            <a:prstGeom prst="rect">
              <a:avLst/>
            </a:prstGeom>
            <a:pattFill prst="pct20">
              <a:fgClr>
                <a:srgbClr val="FF0000"/>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grpSp>
      <p:sp>
        <p:nvSpPr>
          <p:cNvPr id="4104" name="Rectangle 2"/>
          <p:cNvSpPr>
            <a:spLocks noGrp="1" noChangeArrowheads="1"/>
          </p:cNvSpPr>
          <p:nvPr>
            <p:ph type="title"/>
          </p:nvPr>
        </p:nvSpPr>
        <p:spPr/>
        <p:txBody>
          <a:bodyPr/>
          <a:lstStyle/>
          <a:p>
            <a:pPr eaLnBrk="1" hangingPunct="1"/>
            <a:r>
              <a:rPr lang="en-GB" altLang="de-DE"/>
              <a:t>Was ist Recht</a:t>
            </a:r>
          </a:p>
        </p:txBody>
      </p:sp>
      <p:sp>
        <p:nvSpPr>
          <p:cNvPr id="6157" name="Text Box 13"/>
          <p:cNvSpPr txBox="1">
            <a:spLocks noChangeArrowheads="1"/>
          </p:cNvSpPr>
          <p:nvPr/>
        </p:nvSpPr>
        <p:spPr bwMode="auto">
          <a:xfrm>
            <a:off x="2843213" y="1268413"/>
            <a:ext cx="3444875" cy="376237"/>
          </a:xfrm>
          <a:prstGeom prst="rect">
            <a:avLst/>
          </a:prstGeom>
          <a:solidFill>
            <a:srgbClr val="FFFF99"/>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a:t>Zusammenleben von Menschen</a:t>
            </a:r>
          </a:p>
        </p:txBody>
      </p:sp>
      <p:sp>
        <p:nvSpPr>
          <p:cNvPr id="6158" name="AutoShape 14"/>
          <p:cNvSpPr>
            <a:spLocks noChangeArrowheads="1"/>
          </p:cNvSpPr>
          <p:nvPr/>
        </p:nvSpPr>
        <p:spPr bwMode="auto">
          <a:xfrm rot="-5400000">
            <a:off x="4391820" y="1735931"/>
            <a:ext cx="360362" cy="288925"/>
          </a:xfrm>
          <a:prstGeom prst="leftArrow">
            <a:avLst>
              <a:gd name="adj1" fmla="val 50000"/>
              <a:gd name="adj2" fmla="val 31181"/>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6159" name="Text Box 15"/>
          <p:cNvSpPr txBox="1">
            <a:spLocks noChangeArrowheads="1"/>
          </p:cNvSpPr>
          <p:nvPr/>
        </p:nvSpPr>
        <p:spPr bwMode="auto">
          <a:xfrm>
            <a:off x="4092575" y="2133600"/>
            <a:ext cx="955675" cy="376238"/>
          </a:xfrm>
          <a:prstGeom prst="rect">
            <a:avLst/>
          </a:prstGeom>
          <a:solidFill>
            <a:srgbClr val="FFFF99"/>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b="1">
                <a:solidFill>
                  <a:srgbClr val="FF0000"/>
                </a:solidFill>
              </a:rPr>
              <a:t>Regeln</a:t>
            </a:r>
          </a:p>
        </p:txBody>
      </p:sp>
      <p:sp>
        <p:nvSpPr>
          <p:cNvPr id="6160" name="AutoShape 16"/>
          <p:cNvSpPr>
            <a:spLocks noChangeArrowheads="1"/>
          </p:cNvSpPr>
          <p:nvPr/>
        </p:nvSpPr>
        <p:spPr bwMode="auto">
          <a:xfrm rot="10800000">
            <a:off x="5102225" y="2276475"/>
            <a:ext cx="358775" cy="141288"/>
          </a:xfrm>
          <a:prstGeom prst="leftArrow">
            <a:avLst>
              <a:gd name="adj1" fmla="val 50000"/>
              <a:gd name="adj2" fmla="val 63483"/>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6161" name="AutoShape 17"/>
          <p:cNvSpPr>
            <a:spLocks noChangeArrowheads="1"/>
          </p:cNvSpPr>
          <p:nvPr/>
        </p:nvSpPr>
        <p:spPr bwMode="auto">
          <a:xfrm rot="10800000" flipH="1" flipV="1">
            <a:off x="3660775" y="2276475"/>
            <a:ext cx="358775" cy="141288"/>
          </a:xfrm>
          <a:prstGeom prst="leftArrow">
            <a:avLst>
              <a:gd name="adj1" fmla="val 50000"/>
              <a:gd name="adj2" fmla="val 63483"/>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6162" name="Text Box 18"/>
          <p:cNvSpPr txBox="1">
            <a:spLocks noChangeArrowheads="1"/>
          </p:cNvSpPr>
          <p:nvPr/>
        </p:nvSpPr>
        <p:spPr bwMode="auto">
          <a:xfrm>
            <a:off x="5595938" y="2143125"/>
            <a:ext cx="23685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de-DE" b="1">
                <a:solidFill>
                  <a:srgbClr val="FF0000"/>
                </a:solidFill>
              </a:rPr>
              <a:t>Erzwingbare Regeln</a:t>
            </a:r>
          </a:p>
          <a:p>
            <a:pPr algn="ctr" eaLnBrk="1" hangingPunct="1"/>
            <a:r>
              <a:rPr lang="en-GB" altLang="de-DE" sz="1200" i="1"/>
              <a:t>(vom Staat erlassen)</a:t>
            </a:r>
          </a:p>
        </p:txBody>
      </p:sp>
      <p:sp>
        <p:nvSpPr>
          <p:cNvPr id="6163" name="Text Box 19"/>
          <p:cNvSpPr txBox="1">
            <a:spLocks noChangeArrowheads="1"/>
          </p:cNvSpPr>
          <p:nvPr/>
        </p:nvSpPr>
        <p:spPr bwMode="auto">
          <a:xfrm>
            <a:off x="730250" y="2152650"/>
            <a:ext cx="297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b="1">
                <a:solidFill>
                  <a:srgbClr val="FF0000"/>
                </a:solidFill>
              </a:rPr>
              <a:t>Nicht erzwingbare Regeln</a:t>
            </a:r>
          </a:p>
        </p:txBody>
      </p:sp>
      <p:sp>
        <p:nvSpPr>
          <p:cNvPr id="6164" name="AutoShape 20"/>
          <p:cNvSpPr>
            <a:spLocks noChangeArrowheads="1"/>
          </p:cNvSpPr>
          <p:nvPr/>
        </p:nvSpPr>
        <p:spPr bwMode="auto">
          <a:xfrm rot="-3351035">
            <a:off x="2187575" y="2671763"/>
            <a:ext cx="503238" cy="144462"/>
          </a:xfrm>
          <a:prstGeom prst="leftArrow">
            <a:avLst>
              <a:gd name="adj1" fmla="val 50000"/>
              <a:gd name="adj2" fmla="val 87088"/>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6165" name="AutoShape 21"/>
          <p:cNvSpPr>
            <a:spLocks noChangeArrowheads="1"/>
          </p:cNvSpPr>
          <p:nvPr/>
        </p:nvSpPr>
        <p:spPr bwMode="auto">
          <a:xfrm rot="3351035" flipH="1">
            <a:off x="2555875" y="2671763"/>
            <a:ext cx="503238" cy="144462"/>
          </a:xfrm>
          <a:prstGeom prst="leftArrow">
            <a:avLst>
              <a:gd name="adj1" fmla="val 50000"/>
              <a:gd name="adj2" fmla="val 87088"/>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6166" name="Text Box 22"/>
          <p:cNvSpPr txBox="1">
            <a:spLocks noChangeArrowheads="1"/>
          </p:cNvSpPr>
          <p:nvPr/>
        </p:nvSpPr>
        <p:spPr bwMode="auto">
          <a:xfrm>
            <a:off x="927100" y="2997200"/>
            <a:ext cx="1438275" cy="376238"/>
          </a:xfrm>
          <a:prstGeom prst="rect">
            <a:avLst/>
          </a:prstGeom>
          <a:solidFill>
            <a:srgbClr val="CCCCFF"/>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a:t>Brauch/Sitte</a:t>
            </a:r>
          </a:p>
        </p:txBody>
      </p:sp>
      <p:sp>
        <p:nvSpPr>
          <p:cNvPr id="6167" name="Text Box 23"/>
          <p:cNvSpPr txBox="1">
            <a:spLocks noChangeArrowheads="1"/>
          </p:cNvSpPr>
          <p:nvPr/>
        </p:nvSpPr>
        <p:spPr bwMode="auto">
          <a:xfrm>
            <a:off x="2727325" y="2997200"/>
            <a:ext cx="765175" cy="376238"/>
          </a:xfrm>
          <a:prstGeom prst="rect">
            <a:avLst/>
          </a:prstGeom>
          <a:solidFill>
            <a:srgbClr val="CCCCFF"/>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a:t>Moral</a:t>
            </a:r>
          </a:p>
        </p:txBody>
      </p:sp>
      <p:sp>
        <p:nvSpPr>
          <p:cNvPr id="6168" name="AutoShape 24"/>
          <p:cNvSpPr>
            <a:spLocks noChangeArrowheads="1"/>
          </p:cNvSpPr>
          <p:nvPr/>
        </p:nvSpPr>
        <p:spPr bwMode="auto">
          <a:xfrm rot="-5400000">
            <a:off x="6660357" y="2655094"/>
            <a:ext cx="287337" cy="288925"/>
          </a:xfrm>
          <a:prstGeom prst="leftArrow">
            <a:avLst>
              <a:gd name="adj1" fmla="val 50000"/>
              <a:gd name="adj2" fmla="val 25000"/>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6169" name="Text Box 25"/>
          <p:cNvSpPr txBox="1">
            <a:spLocks noChangeArrowheads="1"/>
          </p:cNvSpPr>
          <p:nvPr/>
        </p:nvSpPr>
        <p:spPr bwMode="auto">
          <a:xfrm>
            <a:off x="5508625" y="2981325"/>
            <a:ext cx="2581275" cy="376238"/>
          </a:xfrm>
          <a:prstGeom prst="rect">
            <a:avLst/>
          </a:prstGeom>
          <a:solidFill>
            <a:srgbClr val="FFFF99"/>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b="1">
                <a:solidFill>
                  <a:srgbClr val="FF0000"/>
                </a:solidFill>
              </a:rPr>
              <a:t>Recht / Rechtsquellen</a:t>
            </a:r>
          </a:p>
        </p:txBody>
      </p:sp>
      <p:sp>
        <p:nvSpPr>
          <p:cNvPr id="6171" name="Text Box 27"/>
          <p:cNvSpPr txBox="1">
            <a:spLocks noChangeArrowheads="1"/>
          </p:cNvSpPr>
          <p:nvPr/>
        </p:nvSpPr>
        <p:spPr bwMode="auto">
          <a:xfrm>
            <a:off x="704850" y="5303838"/>
            <a:ext cx="2243138" cy="650875"/>
          </a:xfrm>
          <a:prstGeom prst="rect">
            <a:avLst/>
          </a:prstGeom>
          <a:solidFill>
            <a:srgbClr val="99CC00"/>
          </a:solidFill>
          <a:ln w="9525">
            <a:solidFill>
              <a:schemeClr val="tx1"/>
            </a:solidFill>
            <a:miter lim="800000"/>
            <a:headEnd/>
            <a:tailEnd/>
          </a:ln>
        </p:spPr>
        <p:txBody>
          <a:bodyPr wrap="none">
            <a:spAutoFit/>
          </a:bodyPr>
          <a:lstStyle>
            <a:lvl1pPr marL="182563" indent="-1825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buFontTx/>
              <a:buChar char="-"/>
            </a:pPr>
            <a:r>
              <a:rPr lang="en-GB" altLang="de-DE"/>
              <a:t>Öffentliches Recht</a:t>
            </a:r>
          </a:p>
          <a:p>
            <a:pPr algn="l" eaLnBrk="1" hangingPunct="1">
              <a:buFontTx/>
              <a:buChar char="-"/>
            </a:pPr>
            <a:r>
              <a:rPr lang="en-GB" altLang="de-DE"/>
              <a:t>Privates Recht</a:t>
            </a:r>
          </a:p>
        </p:txBody>
      </p:sp>
      <p:sp>
        <p:nvSpPr>
          <p:cNvPr id="6172" name="Text Box 28"/>
          <p:cNvSpPr txBox="1">
            <a:spLocks noChangeArrowheads="1"/>
          </p:cNvSpPr>
          <p:nvPr/>
        </p:nvSpPr>
        <p:spPr bwMode="auto">
          <a:xfrm>
            <a:off x="3152775" y="5303838"/>
            <a:ext cx="2827338" cy="650875"/>
          </a:xfrm>
          <a:prstGeom prst="rect">
            <a:avLst/>
          </a:prstGeom>
          <a:solidFill>
            <a:srgbClr val="99CC00"/>
          </a:solidFill>
          <a:ln w="9525">
            <a:solidFill>
              <a:schemeClr val="tx1"/>
            </a:solidFill>
            <a:miter lim="800000"/>
            <a:headEnd/>
            <a:tailEnd/>
          </a:ln>
        </p:spPr>
        <p:txBody>
          <a:bodyPr wrap="none">
            <a:spAutoFit/>
          </a:bodyPr>
          <a:lstStyle>
            <a:lvl1pPr marL="182563" indent="-1825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buFontTx/>
              <a:buChar char="-"/>
            </a:pPr>
            <a:r>
              <a:rPr lang="en-GB" altLang="de-DE"/>
              <a:t>Zwingendes Recht</a:t>
            </a:r>
          </a:p>
          <a:p>
            <a:pPr algn="l" eaLnBrk="1" hangingPunct="1">
              <a:buFontTx/>
              <a:buChar char="-"/>
            </a:pPr>
            <a:r>
              <a:rPr lang="en-GB" altLang="de-DE"/>
              <a:t>Nicht zwingendes Recht</a:t>
            </a:r>
          </a:p>
        </p:txBody>
      </p:sp>
      <p:sp>
        <p:nvSpPr>
          <p:cNvPr id="6173" name="Text Box 29"/>
          <p:cNvSpPr txBox="1">
            <a:spLocks noChangeArrowheads="1"/>
          </p:cNvSpPr>
          <p:nvPr/>
        </p:nvSpPr>
        <p:spPr bwMode="auto">
          <a:xfrm>
            <a:off x="6105525" y="5300663"/>
            <a:ext cx="2344738" cy="650875"/>
          </a:xfrm>
          <a:prstGeom prst="rect">
            <a:avLst/>
          </a:prstGeom>
          <a:solidFill>
            <a:srgbClr val="99CC00"/>
          </a:solidFill>
          <a:ln w="9525">
            <a:solidFill>
              <a:schemeClr val="tx1"/>
            </a:solidFill>
            <a:miter lim="800000"/>
            <a:headEnd/>
            <a:tailEnd/>
          </a:ln>
        </p:spPr>
        <p:txBody>
          <a:bodyPr>
            <a:spAutoFit/>
          </a:bodyPr>
          <a:lstStyle>
            <a:lvl1pPr marL="182563" indent="-1825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buFontTx/>
              <a:buChar char="-"/>
            </a:pPr>
            <a:r>
              <a:rPr lang="en-GB" altLang="de-DE"/>
              <a:t>Rechtsgrundsätze</a:t>
            </a:r>
          </a:p>
          <a:p>
            <a:pPr algn="l" eaLnBrk="1" hangingPunct="1"/>
            <a:endParaRPr lang="en-GB" altLang="de-DE"/>
          </a:p>
        </p:txBody>
      </p:sp>
      <p:sp>
        <p:nvSpPr>
          <p:cNvPr id="6175" name="Text Box 31"/>
          <p:cNvSpPr txBox="1">
            <a:spLocks noChangeArrowheads="1"/>
          </p:cNvSpPr>
          <p:nvPr/>
        </p:nvSpPr>
        <p:spPr bwMode="auto">
          <a:xfrm>
            <a:off x="250825" y="4149725"/>
            <a:ext cx="2924175" cy="376238"/>
          </a:xfrm>
          <a:prstGeom prst="rect">
            <a:avLst/>
          </a:prstGeom>
          <a:solidFill>
            <a:srgbClr val="FF9966"/>
          </a:solidFill>
          <a:ln w="9525">
            <a:solidFill>
              <a:schemeClr val="tx1"/>
            </a:solidFill>
            <a:miter lim="800000"/>
            <a:headEnd/>
            <a:tailEnd/>
          </a:ln>
        </p:spPr>
        <p:txBody>
          <a:bodyPr wrap="none">
            <a:spAutoFit/>
          </a:bodyPr>
          <a:lstStyle>
            <a:lvl1pPr marL="182563" indent="-1825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a:t>Nicht geschriebenes Recht</a:t>
            </a:r>
          </a:p>
        </p:txBody>
      </p:sp>
      <p:sp>
        <p:nvSpPr>
          <p:cNvPr id="6176" name="Text Box 32"/>
          <p:cNvSpPr txBox="1">
            <a:spLocks noChangeArrowheads="1"/>
          </p:cNvSpPr>
          <p:nvPr/>
        </p:nvSpPr>
        <p:spPr bwMode="auto">
          <a:xfrm>
            <a:off x="6084888" y="4149725"/>
            <a:ext cx="2581275" cy="376238"/>
          </a:xfrm>
          <a:prstGeom prst="rect">
            <a:avLst/>
          </a:prstGeom>
          <a:solidFill>
            <a:srgbClr val="FF9966"/>
          </a:solidFill>
          <a:ln w="9525">
            <a:solidFill>
              <a:schemeClr val="tx1"/>
            </a:solidFill>
            <a:miter lim="800000"/>
            <a:headEnd/>
            <a:tailEnd/>
          </a:ln>
        </p:spPr>
        <p:txBody>
          <a:bodyPr wrap="none">
            <a:spAutoFit/>
          </a:bodyPr>
          <a:lstStyle>
            <a:lvl1pPr marL="182563" indent="-1825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a:t>Rechtslehre/Sprechung</a:t>
            </a:r>
          </a:p>
        </p:txBody>
      </p:sp>
      <p:sp>
        <p:nvSpPr>
          <p:cNvPr id="6177" name="Line 33"/>
          <p:cNvSpPr>
            <a:spLocks noChangeShapeType="1"/>
          </p:cNvSpPr>
          <p:nvPr/>
        </p:nvSpPr>
        <p:spPr bwMode="auto">
          <a:xfrm flipH="1">
            <a:off x="3203575" y="3357563"/>
            <a:ext cx="2305050" cy="719137"/>
          </a:xfrm>
          <a:prstGeom prst="line">
            <a:avLst/>
          </a:prstGeom>
          <a:noFill/>
          <a:ln w="76200">
            <a:solidFill>
              <a:srgbClr val="FF9966"/>
            </a:solidFill>
            <a:round/>
            <a:headEnd/>
            <a:tailEnd type="triangle" w="med" len="med"/>
          </a:ln>
          <a:extLst>
            <a:ext uri="{909E8E84-426E-40DD-AFC4-6F175D3DCCD1}">
              <a14:hiddenFill xmlns:a14="http://schemas.microsoft.com/office/drawing/2010/main">
                <a:noFill/>
              </a14:hiddenFill>
            </a:ext>
          </a:extLst>
        </p:spPr>
        <p:txBody>
          <a:bodyPr/>
          <a:lstStyle/>
          <a:p>
            <a:endParaRPr lang="de-CH"/>
          </a:p>
        </p:txBody>
      </p:sp>
      <p:sp>
        <p:nvSpPr>
          <p:cNvPr id="6178" name="Line 34"/>
          <p:cNvSpPr>
            <a:spLocks noChangeShapeType="1"/>
          </p:cNvSpPr>
          <p:nvPr/>
        </p:nvSpPr>
        <p:spPr bwMode="auto">
          <a:xfrm flipH="1">
            <a:off x="4643438" y="3429000"/>
            <a:ext cx="1081087" cy="647700"/>
          </a:xfrm>
          <a:prstGeom prst="line">
            <a:avLst/>
          </a:prstGeom>
          <a:noFill/>
          <a:ln w="76200">
            <a:solidFill>
              <a:srgbClr val="FF9966"/>
            </a:solidFill>
            <a:round/>
            <a:headEnd/>
            <a:tailEnd type="triangle" w="med" len="med"/>
          </a:ln>
          <a:extLst>
            <a:ext uri="{909E8E84-426E-40DD-AFC4-6F175D3DCCD1}">
              <a14:hiddenFill xmlns:a14="http://schemas.microsoft.com/office/drawing/2010/main">
                <a:noFill/>
              </a14:hiddenFill>
            </a:ext>
          </a:extLst>
        </p:spPr>
        <p:txBody>
          <a:bodyPr/>
          <a:lstStyle/>
          <a:p>
            <a:endParaRPr lang="de-CH"/>
          </a:p>
        </p:txBody>
      </p:sp>
      <p:sp>
        <p:nvSpPr>
          <p:cNvPr id="6179" name="Line 35"/>
          <p:cNvSpPr>
            <a:spLocks noChangeShapeType="1"/>
          </p:cNvSpPr>
          <p:nvPr/>
        </p:nvSpPr>
        <p:spPr bwMode="auto">
          <a:xfrm>
            <a:off x="5940425" y="3429000"/>
            <a:ext cx="431800" cy="647700"/>
          </a:xfrm>
          <a:prstGeom prst="line">
            <a:avLst/>
          </a:prstGeom>
          <a:noFill/>
          <a:ln w="76200">
            <a:solidFill>
              <a:srgbClr val="FF9966"/>
            </a:solidFill>
            <a:round/>
            <a:headEnd/>
            <a:tailEnd type="triangle" w="med" len="med"/>
          </a:ln>
          <a:extLst>
            <a:ext uri="{909E8E84-426E-40DD-AFC4-6F175D3DCCD1}">
              <a14:hiddenFill xmlns:a14="http://schemas.microsoft.com/office/drawing/2010/main">
                <a:noFill/>
              </a14:hiddenFill>
            </a:ext>
          </a:extLst>
        </p:spPr>
        <p:txBody>
          <a:bodyPr/>
          <a:lstStyle/>
          <a:p>
            <a:endParaRPr lang="de-CH"/>
          </a:p>
        </p:txBody>
      </p:sp>
      <p:sp>
        <p:nvSpPr>
          <p:cNvPr id="6180" name="Line 36"/>
          <p:cNvSpPr>
            <a:spLocks noChangeShapeType="1"/>
          </p:cNvSpPr>
          <p:nvPr/>
        </p:nvSpPr>
        <p:spPr bwMode="auto">
          <a:xfrm flipH="1">
            <a:off x="2268538" y="4581525"/>
            <a:ext cx="1081087" cy="647700"/>
          </a:xfrm>
          <a:prstGeom prst="line">
            <a:avLst/>
          </a:prstGeom>
          <a:noFill/>
          <a:ln w="76200">
            <a:solidFill>
              <a:srgbClr val="99CC00"/>
            </a:solidFill>
            <a:round/>
            <a:headEnd/>
            <a:tailEnd type="triangle" w="med" len="med"/>
          </a:ln>
          <a:extLst>
            <a:ext uri="{909E8E84-426E-40DD-AFC4-6F175D3DCCD1}">
              <a14:hiddenFill xmlns:a14="http://schemas.microsoft.com/office/drawing/2010/main">
                <a:noFill/>
              </a14:hiddenFill>
            </a:ext>
          </a:extLst>
        </p:spPr>
        <p:txBody>
          <a:bodyPr/>
          <a:lstStyle/>
          <a:p>
            <a:endParaRPr lang="de-CH"/>
          </a:p>
        </p:txBody>
      </p:sp>
      <p:sp>
        <p:nvSpPr>
          <p:cNvPr id="6181" name="Line 37"/>
          <p:cNvSpPr>
            <a:spLocks noChangeShapeType="1"/>
          </p:cNvSpPr>
          <p:nvPr/>
        </p:nvSpPr>
        <p:spPr bwMode="auto">
          <a:xfrm>
            <a:off x="5795963" y="4581525"/>
            <a:ext cx="1081087" cy="647700"/>
          </a:xfrm>
          <a:prstGeom prst="line">
            <a:avLst/>
          </a:prstGeom>
          <a:noFill/>
          <a:ln w="76200">
            <a:solidFill>
              <a:srgbClr val="99CC00"/>
            </a:solidFill>
            <a:round/>
            <a:headEnd/>
            <a:tailEnd type="triangle" w="med" len="med"/>
          </a:ln>
          <a:extLst>
            <a:ext uri="{909E8E84-426E-40DD-AFC4-6F175D3DCCD1}">
              <a14:hiddenFill xmlns:a14="http://schemas.microsoft.com/office/drawing/2010/main">
                <a:noFill/>
              </a14:hiddenFill>
            </a:ext>
          </a:extLst>
        </p:spPr>
        <p:txBody>
          <a:bodyPr/>
          <a:lstStyle/>
          <a:p>
            <a:endParaRPr lang="de-CH"/>
          </a:p>
        </p:txBody>
      </p:sp>
      <p:sp>
        <p:nvSpPr>
          <p:cNvPr id="6182" name="Line 38"/>
          <p:cNvSpPr>
            <a:spLocks noChangeShapeType="1"/>
          </p:cNvSpPr>
          <p:nvPr/>
        </p:nvSpPr>
        <p:spPr bwMode="auto">
          <a:xfrm>
            <a:off x="4572000" y="4581525"/>
            <a:ext cx="0" cy="647700"/>
          </a:xfrm>
          <a:prstGeom prst="line">
            <a:avLst/>
          </a:prstGeom>
          <a:noFill/>
          <a:ln w="76200">
            <a:solidFill>
              <a:srgbClr val="99CC00"/>
            </a:solidFill>
            <a:round/>
            <a:headEnd/>
            <a:tailEnd type="triangle" w="med" len="med"/>
          </a:ln>
          <a:extLst>
            <a:ext uri="{909E8E84-426E-40DD-AFC4-6F175D3DCCD1}">
              <a14:hiddenFill xmlns:a14="http://schemas.microsoft.com/office/drawing/2010/main">
                <a:noFill/>
              </a14:hiddenFill>
            </a:ext>
          </a:extLst>
        </p:spPr>
        <p:txBody>
          <a:bodyPr/>
          <a:lstStyle/>
          <a:p>
            <a:endParaRPr lang="de-CH"/>
          </a:p>
        </p:txBody>
      </p:sp>
      <p:sp>
        <p:nvSpPr>
          <p:cNvPr id="6188" name="Text Box 44"/>
          <p:cNvSpPr txBox="1">
            <a:spLocks noChangeArrowheads="1"/>
          </p:cNvSpPr>
          <p:nvPr/>
        </p:nvSpPr>
        <p:spPr bwMode="auto">
          <a:xfrm>
            <a:off x="250825" y="4459288"/>
            <a:ext cx="14081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sz="1200" i="1"/>
              <a:t>Gewohnheitsrecht</a:t>
            </a:r>
          </a:p>
        </p:txBody>
      </p:sp>
      <p:sp>
        <p:nvSpPr>
          <p:cNvPr id="6189" name="Text Box 45"/>
          <p:cNvSpPr txBox="1">
            <a:spLocks noChangeArrowheads="1"/>
          </p:cNvSpPr>
          <p:nvPr/>
        </p:nvSpPr>
        <p:spPr bwMode="auto">
          <a:xfrm>
            <a:off x="3348038" y="4508500"/>
            <a:ext cx="750887"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sz="1200" i="1"/>
              <a:t>Gesetze</a:t>
            </a:r>
          </a:p>
        </p:txBody>
      </p:sp>
      <p:sp>
        <p:nvSpPr>
          <p:cNvPr id="6174" name="Text Box 30"/>
          <p:cNvSpPr txBox="1">
            <a:spLocks noChangeArrowheads="1"/>
          </p:cNvSpPr>
          <p:nvPr/>
        </p:nvSpPr>
        <p:spPr bwMode="auto">
          <a:xfrm>
            <a:off x="3348038" y="4149725"/>
            <a:ext cx="2390775" cy="376238"/>
          </a:xfrm>
          <a:prstGeom prst="rect">
            <a:avLst/>
          </a:prstGeom>
          <a:solidFill>
            <a:srgbClr val="FF9966"/>
          </a:solidFill>
          <a:ln w="9525">
            <a:solidFill>
              <a:schemeClr val="tx1"/>
            </a:solidFill>
            <a:miter lim="800000"/>
            <a:headEnd/>
            <a:tailEnd/>
          </a:ln>
        </p:spPr>
        <p:txBody>
          <a:bodyPr wrap="none">
            <a:spAutoFit/>
          </a:bodyPr>
          <a:lstStyle>
            <a:lvl1pPr marL="182563" indent="-1825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a:t>Geschriebenes Recht</a:t>
            </a:r>
          </a:p>
        </p:txBody>
      </p:sp>
      <p:sp>
        <p:nvSpPr>
          <p:cNvPr id="6190" name="Text Box 46"/>
          <p:cNvSpPr txBox="1">
            <a:spLocks noChangeArrowheads="1"/>
          </p:cNvSpPr>
          <p:nvPr/>
        </p:nvSpPr>
        <p:spPr bwMode="auto">
          <a:xfrm>
            <a:off x="6084888" y="4508500"/>
            <a:ext cx="1484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sz="1200" i="1"/>
              <a:t>Gerichtsentscheide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xit" presetSubtype="16" fill="hold" grpId="0" nodeType="afterEffect">
                                  <p:stCondLst>
                                    <p:cond delay="0"/>
                                  </p:stCondLst>
                                  <p:childTnLst>
                                    <p:animEffect transition="out" filter="box(in)">
                                      <p:cBhvr>
                                        <p:cTn id="6" dur="500"/>
                                        <p:tgtEl>
                                          <p:spTgt spid="6191"/>
                                        </p:tgtEl>
                                      </p:cBhvr>
                                    </p:animEffect>
                                    <p:set>
                                      <p:cBhvr>
                                        <p:cTn id="7" dur="1" fill="hold">
                                          <p:stCondLst>
                                            <p:cond delay="499"/>
                                          </p:stCondLst>
                                        </p:cTn>
                                        <p:tgtEl>
                                          <p:spTgt spid="6191"/>
                                        </p:tgtEl>
                                        <p:attrNameLst>
                                          <p:attrName>style.visibility</p:attrName>
                                        </p:attrNameLst>
                                      </p:cBhvr>
                                      <p:to>
                                        <p:strVal val="hidden"/>
                                      </p:to>
                                    </p:se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192"/>
                                        </p:tgtEl>
                                        <p:attrNameLst>
                                          <p:attrName>style.visibility</p:attrName>
                                        </p:attrNameLst>
                                      </p:cBhvr>
                                      <p:to>
                                        <p:strVal val="visible"/>
                                      </p:to>
                                    </p:set>
                                  </p:childTnLst>
                                </p:cTn>
                              </p:par>
                            </p:childTnLst>
                          </p:cTn>
                        </p:par>
                        <p:par>
                          <p:cTn id="11" fill="hold" nodeType="afterGroup">
                            <p:stCondLst>
                              <p:cond delay="500"/>
                            </p:stCondLst>
                            <p:childTnLst>
                              <p:par>
                                <p:cTn id="12" presetID="4" presetClass="entr" presetSubtype="32" fill="hold" grpId="0" nodeType="afterEffect">
                                  <p:stCondLst>
                                    <p:cond delay="0"/>
                                  </p:stCondLst>
                                  <p:childTnLst>
                                    <p:set>
                                      <p:cBhvr>
                                        <p:cTn id="13" dur="1" fill="hold">
                                          <p:stCondLst>
                                            <p:cond delay="0"/>
                                          </p:stCondLst>
                                        </p:cTn>
                                        <p:tgtEl>
                                          <p:spTgt spid="6157"/>
                                        </p:tgtEl>
                                        <p:attrNameLst>
                                          <p:attrName>style.visibility</p:attrName>
                                        </p:attrNameLst>
                                      </p:cBhvr>
                                      <p:to>
                                        <p:strVal val="visible"/>
                                      </p:to>
                                    </p:set>
                                    <p:animEffect transition="in" filter="box(out)">
                                      <p:cBhvr>
                                        <p:cTn id="14" dur="500"/>
                                        <p:tgtEl>
                                          <p:spTgt spid="6157"/>
                                        </p:tgtEl>
                                      </p:cBhvr>
                                    </p:animEffect>
                                  </p:childTnLst>
                                </p:cTn>
                              </p:par>
                            </p:childTnLst>
                          </p:cTn>
                        </p:par>
                        <p:par>
                          <p:cTn id="15" fill="hold" nodeType="afterGroup">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6158"/>
                                        </p:tgtEl>
                                        <p:attrNameLst>
                                          <p:attrName>style.visibility</p:attrName>
                                        </p:attrNameLst>
                                      </p:cBhvr>
                                      <p:to>
                                        <p:strVal val="visible"/>
                                      </p:to>
                                    </p:set>
                                    <p:animEffect transition="in" filter="wipe(up)">
                                      <p:cBhvr>
                                        <p:cTn id="18" dur="500"/>
                                        <p:tgtEl>
                                          <p:spTgt spid="6158"/>
                                        </p:tgtEl>
                                      </p:cBhvr>
                                    </p:animEffect>
                                  </p:childTnLst>
                                </p:cTn>
                              </p:par>
                            </p:childTnLst>
                          </p:cTn>
                        </p:par>
                        <p:par>
                          <p:cTn id="19" fill="hold" nodeType="afterGroup">
                            <p:stCondLst>
                              <p:cond delay="1500"/>
                            </p:stCondLst>
                            <p:childTnLst>
                              <p:par>
                                <p:cTn id="20" presetID="4" presetClass="entr" presetSubtype="32" fill="hold" grpId="0" nodeType="afterEffect">
                                  <p:stCondLst>
                                    <p:cond delay="0"/>
                                  </p:stCondLst>
                                  <p:childTnLst>
                                    <p:set>
                                      <p:cBhvr>
                                        <p:cTn id="21" dur="1" fill="hold">
                                          <p:stCondLst>
                                            <p:cond delay="0"/>
                                          </p:stCondLst>
                                        </p:cTn>
                                        <p:tgtEl>
                                          <p:spTgt spid="6159"/>
                                        </p:tgtEl>
                                        <p:attrNameLst>
                                          <p:attrName>style.visibility</p:attrName>
                                        </p:attrNameLst>
                                      </p:cBhvr>
                                      <p:to>
                                        <p:strVal val="visible"/>
                                      </p:to>
                                    </p:set>
                                    <p:animEffect transition="in" filter="box(out)">
                                      <p:cBhvr>
                                        <p:cTn id="22" dur="500"/>
                                        <p:tgtEl>
                                          <p:spTgt spid="61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6161"/>
                                        </p:tgtEl>
                                        <p:attrNameLst>
                                          <p:attrName>style.visibility</p:attrName>
                                        </p:attrNameLst>
                                      </p:cBhvr>
                                      <p:to>
                                        <p:strVal val="visible"/>
                                      </p:to>
                                    </p:set>
                                    <p:animEffect transition="in" filter="wipe(right)">
                                      <p:cBhvr>
                                        <p:cTn id="27" dur="500"/>
                                        <p:tgtEl>
                                          <p:spTgt spid="6161"/>
                                        </p:tgtEl>
                                      </p:cBhvr>
                                    </p:animEffect>
                                  </p:childTnLst>
                                </p:cTn>
                              </p:par>
                            </p:childTnLst>
                          </p:cTn>
                        </p:par>
                        <p:par>
                          <p:cTn id="28" fill="hold" nodeType="afterGroup">
                            <p:stCondLst>
                              <p:cond delay="500"/>
                            </p:stCondLst>
                            <p:childTnLst>
                              <p:par>
                                <p:cTn id="29" presetID="22" presetClass="entr" presetSubtype="2" fill="hold" grpId="0" nodeType="afterEffect">
                                  <p:stCondLst>
                                    <p:cond delay="0"/>
                                  </p:stCondLst>
                                  <p:childTnLst>
                                    <p:set>
                                      <p:cBhvr>
                                        <p:cTn id="30" dur="1" fill="hold">
                                          <p:stCondLst>
                                            <p:cond delay="0"/>
                                          </p:stCondLst>
                                        </p:cTn>
                                        <p:tgtEl>
                                          <p:spTgt spid="6163"/>
                                        </p:tgtEl>
                                        <p:attrNameLst>
                                          <p:attrName>style.visibility</p:attrName>
                                        </p:attrNameLst>
                                      </p:cBhvr>
                                      <p:to>
                                        <p:strVal val="visible"/>
                                      </p:to>
                                    </p:set>
                                    <p:animEffect transition="in" filter="wipe(right)">
                                      <p:cBhvr>
                                        <p:cTn id="31" dur="500"/>
                                        <p:tgtEl>
                                          <p:spTgt spid="616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6164"/>
                                        </p:tgtEl>
                                        <p:attrNameLst>
                                          <p:attrName>style.visibility</p:attrName>
                                        </p:attrNameLst>
                                      </p:cBhvr>
                                      <p:to>
                                        <p:strVal val="visible"/>
                                      </p:to>
                                    </p:set>
                                    <p:animEffect transition="in" filter="wipe(up)">
                                      <p:cBhvr>
                                        <p:cTn id="36" dur="500"/>
                                        <p:tgtEl>
                                          <p:spTgt spid="6164"/>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6165"/>
                                        </p:tgtEl>
                                        <p:attrNameLst>
                                          <p:attrName>style.visibility</p:attrName>
                                        </p:attrNameLst>
                                      </p:cBhvr>
                                      <p:to>
                                        <p:strVal val="visible"/>
                                      </p:to>
                                    </p:set>
                                    <p:animEffect transition="in" filter="wipe(up)">
                                      <p:cBhvr>
                                        <p:cTn id="39" dur="500"/>
                                        <p:tgtEl>
                                          <p:spTgt spid="6165"/>
                                        </p:tgtEl>
                                      </p:cBhvr>
                                    </p:animEffect>
                                  </p:childTnLst>
                                </p:cTn>
                              </p:par>
                            </p:childTnLst>
                          </p:cTn>
                        </p:par>
                        <p:par>
                          <p:cTn id="40" fill="hold" nodeType="afterGroup">
                            <p:stCondLst>
                              <p:cond delay="500"/>
                            </p:stCondLst>
                            <p:childTnLst>
                              <p:par>
                                <p:cTn id="41" presetID="4" presetClass="entr" presetSubtype="32" fill="hold" grpId="0" nodeType="afterEffect">
                                  <p:stCondLst>
                                    <p:cond delay="0"/>
                                  </p:stCondLst>
                                  <p:childTnLst>
                                    <p:set>
                                      <p:cBhvr>
                                        <p:cTn id="42" dur="1" fill="hold">
                                          <p:stCondLst>
                                            <p:cond delay="0"/>
                                          </p:stCondLst>
                                        </p:cTn>
                                        <p:tgtEl>
                                          <p:spTgt spid="6166"/>
                                        </p:tgtEl>
                                        <p:attrNameLst>
                                          <p:attrName>style.visibility</p:attrName>
                                        </p:attrNameLst>
                                      </p:cBhvr>
                                      <p:to>
                                        <p:strVal val="visible"/>
                                      </p:to>
                                    </p:set>
                                    <p:animEffect transition="in" filter="box(out)">
                                      <p:cBhvr>
                                        <p:cTn id="43" dur="500"/>
                                        <p:tgtEl>
                                          <p:spTgt spid="6166"/>
                                        </p:tgtEl>
                                      </p:cBhvr>
                                    </p:animEffect>
                                  </p:childTnLst>
                                </p:cTn>
                              </p:par>
                              <p:par>
                                <p:cTn id="44" presetID="4" presetClass="entr" presetSubtype="32" fill="hold" grpId="0" nodeType="withEffect">
                                  <p:stCondLst>
                                    <p:cond delay="0"/>
                                  </p:stCondLst>
                                  <p:childTnLst>
                                    <p:set>
                                      <p:cBhvr>
                                        <p:cTn id="45" dur="1" fill="hold">
                                          <p:stCondLst>
                                            <p:cond delay="0"/>
                                          </p:stCondLst>
                                        </p:cTn>
                                        <p:tgtEl>
                                          <p:spTgt spid="6167"/>
                                        </p:tgtEl>
                                        <p:attrNameLst>
                                          <p:attrName>style.visibility</p:attrName>
                                        </p:attrNameLst>
                                      </p:cBhvr>
                                      <p:to>
                                        <p:strVal val="visible"/>
                                      </p:to>
                                    </p:set>
                                    <p:animEffect transition="in" filter="box(out)">
                                      <p:cBhvr>
                                        <p:cTn id="46" dur="500"/>
                                        <p:tgtEl>
                                          <p:spTgt spid="616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160"/>
                                        </p:tgtEl>
                                        <p:attrNameLst>
                                          <p:attrName>style.visibility</p:attrName>
                                        </p:attrNameLst>
                                      </p:cBhvr>
                                      <p:to>
                                        <p:strVal val="visible"/>
                                      </p:to>
                                    </p:set>
                                    <p:animEffect transition="in" filter="wipe(left)">
                                      <p:cBhvr>
                                        <p:cTn id="51" dur="500"/>
                                        <p:tgtEl>
                                          <p:spTgt spid="6160"/>
                                        </p:tgtEl>
                                      </p:cBhvr>
                                    </p:animEffect>
                                  </p:childTnLst>
                                </p:cTn>
                              </p:par>
                            </p:childTnLst>
                          </p:cTn>
                        </p:par>
                        <p:par>
                          <p:cTn id="52" fill="hold" nodeType="afterGroup">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6162"/>
                                        </p:tgtEl>
                                        <p:attrNameLst>
                                          <p:attrName>style.visibility</p:attrName>
                                        </p:attrNameLst>
                                      </p:cBhvr>
                                      <p:to>
                                        <p:strVal val="visible"/>
                                      </p:to>
                                    </p:set>
                                    <p:animEffect transition="in" filter="wipe(left)">
                                      <p:cBhvr>
                                        <p:cTn id="55" dur="500"/>
                                        <p:tgtEl>
                                          <p:spTgt spid="6162"/>
                                        </p:tgtEl>
                                      </p:cBhvr>
                                    </p:animEffect>
                                  </p:childTnLst>
                                </p:cTn>
                              </p:par>
                            </p:childTnLst>
                          </p:cTn>
                        </p:par>
                        <p:par>
                          <p:cTn id="56" fill="hold" nodeType="afterGroup">
                            <p:stCondLst>
                              <p:cond delay="1000"/>
                            </p:stCondLst>
                            <p:childTnLst>
                              <p:par>
                                <p:cTn id="57" presetID="22" presetClass="entr" presetSubtype="1" fill="hold" grpId="0" nodeType="afterEffect">
                                  <p:stCondLst>
                                    <p:cond delay="0"/>
                                  </p:stCondLst>
                                  <p:childTnLst>
                                    <p:set>
                                      <p:cBhvr>
                                        <p:cTn id="58" dur="1" fill="hold">
                                          <p:stCondLst>
                                            <p:cond delay="0"/>
                                          </p:stCondLst>
                                        </p:cTn>
                                        <p:tgtEl>
                                          <p:spTgt spid="6168"/>
                                        </p:tgtEl>
                                        <p:attrNameLst>
                                          <p:attrName>style.visibility</p:attrName>
                                        </p:attrNameLst>
                                      </p:cBhvr>
                                      <p:to>
                                        <p:strVal val="visible"/>
                                      </p:to>
                                    </p:set>
                                    <p:animEffect transition="in" filter="wipe(up)">
                                      <p:cBhvr>
                                        <p:cTn id="59" dur="500"/>
                                        <p:tgtEl>
                                          <p:spTgt spid="6168"/>
                                        </p:tgtEl>
                                      </p:cBhvr>
                                    </p:animEffect>
                                  </p:childTnLst>
                                </p:cTn>
                              </p:par>
                            </p:childTnLst>
                          </p:cTn>
                        </p:par>
                        <p:par>
                          <p:cTn id="60" fill="hold" nodeType="afterGroup">
                            <p:stCondLst>
                              <p:cond delay="1500"/>
                            </p:stCondLst>
                            <p:childTnLst>
                              <p:par>
                                <p:cTn id="61" presetID="4" presetClass="entr" presetSubtype="32" fill="hold" grpId="0" nodeType="afterEffect">
                                  <p:stCondLst>
                                    <p:cond delay="0"/>
                                  </p:stCondLst>
                                  <p:childTnLst>
                                    <p:set>
                                      <p:cBhvr>
                                        <p:cTn id="62" dur="1" fill="hold">
                                          <p:stCondLst>
                                            <p:cond delay="0"/>
                                          </p:stCondLst>
                                        </p:cTn>
                                        <p:tgtEl>
                                          <p:spTgt spid="6169"/>
                                        </p:tgtEl>
                                        <p:attrNameLst>
                                          <p:attrName>style.visibility</p:attrName>
                                        </p:attrNameLst>
                                      </p:cBhvr>
                                      <p:to>
                                        <p:strVal val="visible"/>
                                      </p:to>
                                    </p:set>
                                    <p:animEffect transition="in" filter="box(out)">
                                      <p:cBhvr>
                                        <p:cTn id="63" dur="500"/>
                                        <p:tgtEl>
                                          <p:spTgt spid="616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1" fill="hold" nodeType="clickEffect">
                                  <p:stCondLst>
                                    <p:cond delay="0"/>
                                  </p:stCondLst>
                                  <p:childTnLst>
                                    <p:set>
                                      <p:cBhvr>
                                        <p:cTn id="67" dur="1" fill="hold">
                                          <p:stCondLst>
                                            <p:cond delay="0"/>
                                          </p:stCondLst>
                                        </p:cTn>
                                        <p:tgtEl>
                                          <p:spTgt spid="6177"/>
                                        </p:tgtEl>
                                        <p:attrNameLst>
                                          <p:attrName>style.visibility</p:attrName>
                                        </p:attrNameLst>
                                      </p:cBhvr>
                                      <p:to>
                                        <p:strVal val="visible"/>
                                      </p:to>
                                    </p:set>
                                    <p:animEffect transition="in" filter="wipe(up)">
                                      <p:cBhvr>
                                        <p:cTn id="68" dur="500"/>
                                        <p:tgtEl>
                                          <p:spTgt spid="6177"/>
                                        </p:tgtEl>
                                      </p:cBhvr>
                                    </p:animEffect>
                                  </p:childTnLst>
                                </p:cTn>
                              </p:par>
                              <p:par>
                                <p:cTn id="69" presetID="22" presetClass="entr" presetSubtype="1" fill="hold" nodeType="withEffect">
                                  <p:stCondLst>
                                    <p:cond delay="0"/>
                                  </p:stCondLst>
                                  <p:childTnLst>
                                    <p:set>
                                      <p:cBhvr>
                                        <p:cTn id="70" dur="1" fill="hold">
                                          <p:stCondLst>
                                            <p:cond delay="0"/>
                                          </p:stCondLst>
                                        </p:cTn>
                                        <p:tgtEl>
                                          <p:spTgt spid="6178"/>
                                        </p:tgtEl>
                                        <p:attrNameLst>
                                          <p:attrName>style.visibility</p:attrName>
                                        </p:attrNameLst>
                                      </p:cBhvr>
                                      <p:to>
                                        <p:strVal val="visible"/>
                                      </p:to>
                                    </p:set>
                                    <p:animEffect transition="in" filter="wipe(up)">
                                      <p:cBhvr>
                                        <p:cTn id="71" dur="500"/>
                                        <p:tgtEl>
                                          <p:spTgt spid="6178"/>
                                        </p:tgtEl>
                                      </p:cBhvr>
                                    </p:animEffect>
                                  </p:childTnLst>
                                </p:cTn>
                              </p:par>
                              <p:par>
                                <p:cTn id="72" presetID="22" presetClass="entr" presetSubtype="1" fill="hold" nodeType="withEffect">
                                  <p:stCondLst>
                                    <p:cond delay="0"/>
                                  </p:stCondLst>
                                  <p:childTnLst>
                                    <p:set>
                                      <p:cBhvr>
                                        <p:cTn id="73" dur="1" fill="hold">
                                          <p:stCondLst>
                                            <p:cond delay="0"/>
                                          </p:stCondLst>
                                        </p:cTn>
                                        <p:tgtEl>
                                          <p:spTgt spid="6179"/>
                                        </p:tgtEl>
                                        <p:attrNameLst>
                                          <p:attrName>style.visibility</p:attrName>
                                        </p:attrNameLst>
                                      </p:cBhvr>
                                      <p:to>
                                        <p:strVal val="visible"/>
                                      </p:to>
                                    </p:set>
                                    <p:animEffect transition="in" filter="wipe(up)">
                                      <p:cBhvr>
                                        <p:cTn id="74" dur="500"/>
                                        <p:tgtEl>
                                          <p:spTgt spid="6179"/>
                                        </p:tgtEl>
                                      </p:cBhvr>
                                    </p:animEffect>
                                  </p:childTnLst>
                                </p:cTn>
                              </p:par>
                            </p:childTnLst>
                          </p:cTn>
                        </p:par>
                        <p:par>
                          <p:cTn id="75" fill="hold" nodeType="afterGroup">
                            <p:stCondLst>
                              <p:cond delay="500"/>
                            </p:stCondLst>
                            <p:childTnLst>
                              <p:par>
                                <p:cTn id="76" presetID="4" presetClass="entr" presetSubtype="32" fill="hold" grpId="0" nodeType="afterEffect">
                                  <p:stCondLst>
                                    <p:cond delay="0"/>
                                  </p:stCondLst>
                                  <p:childTnLst>
                                    <p:set>
                                      <p:cBhvr>
                                        <p:cTn id="77" dur="1" fill="hold">
                                          <p:stCondLst>
                                            <p:cond delay="0"/>
                                          </p:stCondLst>
                                        </p:cTn>
                                        <p:tgtEl>
                                          <p:spTgt spid="6175"/>
                                        </p:tgtEl>
                                        <p:attrNameLst>
                                          <p:attrName>style.visibility</p:attrName>
                                        </p:attrNameLst>
                                      </p:cBhvr>
                                      <p:to>
                                        <p:strVal val="visible"/>
                                      </p:to>
                                    </p:set>
                                    <p:animEffect transition="in" filter="box(out)">
                                      <p:cBhvr>
                                        <p:cTn id="78" dur="500"/>
                                        <p:tgtEl>
                                          <p:spTgt spid="6175"/>
                                        </p:tgtEl>
                                      </p:cBhvr>
                                    </p:animEffect>
                                  </p:childTnLst>
                                </p:cTn>
                              </p:par>
                            </p:childTnLst>
                          </p:cTn>
                        </p:par>
                        <p:par>
                          <p:cTn id="79" fill="hold" nodeType="afterGroup">
                            <p:stCondLst>
                              <p:cond delay="1000"/>
                            </p:stCondLst>
                            <p:childTnLst>
                              <p:par>
                                <p:cTn id="80" presetID="4" presetClass="entr" presetSubtype="32" fill="hold" grpId="0" nodeType="afterEffect">
                                  <p:stCondLst>
                                    <p:cond delay="0"/>
                                  </p:stCondLst>
                                  <p:childTnLst>
                                    <p:set>
                                      <p:cBhvr>
                                        <p:cTn id="81" dur="1" fill="hold">
                                          <p:stCondLst>
                                            <p:cond delay="0"/>
                                          </p:stCondLst>
                                        </p:cTn>
                                        <p:tgtEl>
                                          <p:spTgt spid="6174"/>
                                        </p:tgtEl>
                                        <p:attrNameLst>
                                          <p:attrName>style.visibility</p:attrName>
                                        </p:attrNameLst>
                                      </p:cBhvr>
                                      <p:to>
                                        <p:strVal val="visible"/>
                                      </p:to>
                                    </p:set>
                                    <p:animEffect transition="in" filter="box(out)">
                                      <p:cBhvr>
                                        <p:cTn id="82" dur="500"/>
                                        <p:tgtEl>
                                          <p:spTgt spid="6174"/>
                                        </p:tgtEl>
                                      </p:cBhvr>
                                    </p:animEffect>
                                  </p:childTnLst>
                                </p:cTn>
                              </p:par>
                            </p:childTnLst>
                          </p:cTn>
                        </p:par>
                        <p:par>
                          <p:cTn id="83" fill="hold" nodeType="afterGroup">
                            <p:stCondLst>
                              <p:cond delay="1500"/>
                            </p:stCondLst>
                            <p:childTnLst>
                              <p:par>
                                <p:cTn id="84" presetID="4" presetClass="entr" presetSubtype="32" fill="hold" grpId="0" nodeType="afterEffect">
                                  <p:stCondLst>
                                    <p:cond delay="0"/>
                                  </p:stCondLst>
                                  <p:childTnLst>
                                    <p:set>
                                      <p:cBhvr>
                                        <p:cTn id="85" dur="1" fill="hold">
                                          <p:stCondLst>
                                            <p:cond delay="0"/>
                                          </p:stCondLst>
                                        </p:cTn>
                                        <p:tgtEl>
                                          <p:spTgt spid="6176"/>
                                        </p:tgtEl>
                                        <p:attrNameLst>
                                          <p:attrName>style.visibility</p:attrName>
                                        </p:attrNameLst>
                                      </p:cBhvr>
                                      <p:to>
                                        <p:strVal val="visible"/>
                                      </p:to>
                                    </p:set>
                                    <p:animEffect transition="in" filter="box(out)">
                                      <p:cBhvr>
                                        <p:cTn id="86" dur="500"/>
                                        <p:tgtEl>
                                          <p:spTgt spid="617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18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18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19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1" fill="hold" nodeType="clickEffect">
                                  <p:stCondLst>
                                    <p:cond delay="0"/>
                                  </p:stCondLst>
                                  <p:childTnLst>
                                    <p:set>
                                      <p:cBhvr>
                                        <p:cTn id="98" dur="1" fill="hold">
                                          <p:stCondLst>
                                            <p:cond delay="0"/>
                                          </p:stCondLst>
                                        </p:cTn>
                                        <p:tgtEl>
                                          <p:spTgt spid="6180"/>
                                        </p:tgtEl>
                                        <p:attrNameLst>
                                          <p:attrName>style.visibility</p:attrName>
                                        </p:attrNameLst>
                                      </p:cBhvr>
                                      <p:to>
                                        <p:strVal val="visible"/>
                                      </p:to>
                                    </p:set>
                                    <p:animEffect transition="in" filter="wipe(up)">
                                      <p:cBhvr>
                                        <p:cTn id="99" dur="500"/>
                                        <p:tgtEl>
                                          <p:spTgt spid="6180"/>
                                        </p:tgtEl>
                                      </p:cBhvr>
                                    </p:animEffect>
                                  </p:childTnLst>
                                </p:cTn>
                              </p:par>
                              <p:par>
                                <p:cTn id="100" presetID="22" presetClass="entr" presetSubtype="1" fill="hold" nodeType="withEffect">
                                  <p:stCondLst>
                                    <p:cond delay="0"/>
                                  </p:stCondLst>
                                  <p:childTnLst>
                                    <p:set>
                                      <p:cBhvr>
                                        <p:cTn id="101" dur="1" fill="hold">
                                          <p:stCondLst>
                                            <p:cond delay="0"/>
                                          </p:stCondLst>
                                        </p:cTn>
                                        <p:tgtEl>
                                          <p:spTgt spid="6182"/>
                                        </p:tgtEl>
                                        <p:attrNameLst>
                                          <p:attrName>style.visibility</p:attrName>
                                        </p:attrNameLst>
                                      </p:cBhvr>
                                      <p:to>
                                        <p:strVal val="visible"/>
                                      </p:to>
                                    </p:set>
                                    <p:animEffect transition="in" filter="wipe(up)">
                                      <p:cBhvr>
                                        <p:cTn id="102" dur="500"/>
                                        <p:tgtEl>
                                          <p:spTgt spid="6182"/>
                                        </p:tgtEl>
                                      </p:cBhvr>
                                    </p:animEffect>
                                  </p:childTnLst>
                                </p:cTn>
                              </p:par>
                              <p:par>
                                <p:cTn id="103" presetID="22" presetClass="entr" presetSubtype="1" fill="hold" nodeType="withEffect">
                                  <p:stCondLst>
                                    <p:cond delay="0"/>
                                  </p:stCondLst>
                                  <p:childTnLst>
                                    <p:set>
                                      <p:cBhvr>
                                        <p:cTn id="104" dur="1" fill="hold">
                                          <p:stCondLst>
                                            <p:cond delay="0"/>
                                          </p:stCondLst>
                                        </p:cTn>
                                        <p:tgtEl>
                                          <p:spTgt spid="6181"/>
                                        </p:tgtEl>
                                        <p:attrNameLst>
                                          <p:attrName>style.visibility</p:attrName>
                                        </p:attrNameLst>
                                      </p:cBhvr>
                                      <p:to>
                                        <p:strVal val="visible"/>
                                      </p:to>
                                    </p:set>
                                    <p:animEffect transition="in" filter="wipe(up)">
                                      <p:cBhvr>
                                        <p:cTn id="105" dur="500"/>
                                        <p:tgtEl>
                                          <p:spTgt spid="6181"/>
                                        </p:tgtEl>
                                      </p:cBhvr>
                                    </p:animEffect>
                                  </p:childTnLst>
                                </p:cTn>
                              </p:par>
                            </p:childTnLst>
                          </p:cTn>
                        </p:par>
                        <p:par>
                          <p:cTn id="106" fill="hold" nodeType="afterGroup">
                            <p:stCondLst>
                              <p:cond delay="500"/>
                            </p:stCondLst>
                            <p:childTnLst>
                              <p:par>
                                <p:cTn id="107" presetID="4" presetClass="entr" presetSubtype="32" fill="hold" grpId="0" nodeType="afterEffect">
                                  <p:stCondLst>
                                    <p:cond delay="0"/>
                                  </p:stCondLst>
                                  <p:childTnLst>
                                    <p:set>
                                      <p:cBhvr>
                                        <p:cTn id="108" dur="1" fill="hold">
                                          <p:stCondLst>
                                            <p:cond delay="0"/>
                                          </p:stCondLst>
                                        </p:cTn>
                                        <p:tgtEl>
                                          <p:spTgt spid="6171"/>
                                        </p:tgtEl>
                                        <p:attrNameLst>
                                          <p:attrName>style.visibility</p:attrName>
                                        </p:attrNameLst>
                                      </p:cBhvr>
                                      <p:to>
                                        <p:strVal val="visible"/>
                                      </p:to>
                                    </p:set>
                                    <p:animEffect transition="in" filter="box(out)">
                                      <p:cBhvr>
                                        <p:cTn id="109" dur="500"/>
                                        <p:tgtEl>
                                          <p:spTgt spid="6171"/>
                                        </p:tgtEl>
                                      </p:cBhvr>
                                    </p:animEffect>
                                  </p:childTnLst>
                                </p:cTn>
                              </p:par>
                            </p:childTnLst>
                          </p:cTn>
                        </p:par>
                        <p:par>
                          <p:cTn id="110" fill="hold" nodeType="afterGroup">
                            <p:stCondLst>
                              <p:cond delay="1000"/>
                            </p:stCondLst>
                            <p:childTnLst>
                              <p:par>
                                <p:cTn id="111" presetID="4" presetClass="entr" presetSubtype="32" fill="hold" grpId="0" nodeType="afterEffect">
                                  <p:stCondLst>
                                    <p:cond delay="0"/>
                                  </p:stCondLst>
                                  <p:childTnLst>
                                    <p:set>
                                      <p:cBhvr>
                                        <p:cTn id="112" dur="1" fill="hold">
                                          <p:stCondLst>
                                            <p:cond delay="0"/>
                                          </p:stCondLst>
                                        </p:cTn>
                                        <p:tgtEl>
                                          <p:spTgt spid="6172"/>
                                        </p:tgtEl>
                                        <p:attrNameLst>
                                          <p:attrName>style.visibility</p:attrName>
                                        </p:attrNameLst>
                                      </p:cBhvr>
                                      <p:to>
                                        <p:strVal val="visible"/>
                                      </p:to>
                                    </p:set>
                                    <p:animEffect transition="in" filter="box(out)">
                                      <p:cBhvr>
                                        <p:cTn id="113" dur="500"/>
                                        <p:tgtEl>
                                          <p:spTgt spid="6172"/>
                                        </p:tgtEl>
                                      </p:cBhvr>
                                    </p:animEffect>
                                  </p:childTnLst>
                                </p:cTn>
                              </p:par>
                            </p:childTnLst>
                          </p:cTn>
                        </p:par>
                        <p:par>
                          <p:cTn id="114" fill="hold" nodeType="afterGroup">
                            <p:stCondLst>
                              <p:cond delay="1500"/>
                            </p:stCondLst>
                            <p:childTnLst>
                              <p:par>
                                <p:cTn id="115" presetID="4" presetClass="entr" presetSubtype="32" fill="hold" grpId="0" nodeType="afterEffect">
                                  <p:stCondLst>
                                    <p:cond delay="0"/>
                                  </p:stCondLst>
                                  <p:childTnLst>
                                    <p:set>
                                      <p:cBhvr>
                                        <p:cTn id="116" dur="1" fill="hold">
                                          <p:stCondLst>
                                            <p:cond delay="0"/>
                                          </p:stCondLst>
                                        </p:cTn>
                                        <p:tgtEl>
                                          <p:spTgt spid="6173"/>
                                        </p:tgtEl>
                                        <p:attrNameLst>
                                          <p:attrName>style.visibility</p:attrName>
                                        </p:attrNameLst>
                                      </p:cBhvr>
                                      <p:to>
                                        <p:strVal val="visible"/>
                                      </p:to>
                                    </p:set>
                                    <p:animEffect transition="in" filter="box(out)">
                                      <p:cBhvr>
                                        <p:cTn id="117" dur="500"/>
                                        <p:tgtEl>
                                          <p:spTgt spid="6173"/>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1" grpId="0" animBg="1"/>
      <p:bldP spid="6192" grpId="0" animBg="1"/>
      <p:bldP spid="6157" grpId="0" animBg="1"/>
      <p:bldP spid="6158" grpId="0" animBg="1"/>
      <p:bldP spid="6159" grpId="0" animBg="1"/>
      <p:bldP spid="6160" grpId="0" animBg="1"/>
      <p:bldP spid="6161" grpId="0" animBg="1"/>
      <p:bldP spid="6162" grpId="0"/>
      <p:bldP spid="6163" grpId="0"/>
      <p:bldP spid="6164" grpId="0" animBg="1"/>
      <p:bldP spid="6165" grpId="0" animBg="1"/>
      <p:bldP spid="6166" grpId="0" animBg="1"/>
      <p:bldP spid="6167" grpId="0" animBg="1"/>
      <p:bldP spid="6168" grpId="0" animBg="1"/>
      <p:bldP spid="6169" grpId="0" animBg="1"/>
      <p:bldP spid="6171" grpId="0" animBg="1"/>
      <p:bldP spid="6172" grpId="0" animBg="1"/>
      <p:bldP spid="6173" grpId="0" animBg="1"/>
      <p:bldP spid="6175" grpId="0" animBg="1"/>
      <p:bldP spid="6176" grpId="0" animBg="1"/>
      <p:bldP spid="6188" grpId="0"/>
      <p:bldP spid="6189" grpId="0" animBg="1"/>
      <p:bldP spid="6174" grpId="0" animBg="1"/>
      <p:bldP spid="619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Fußzeilenplatzhalter 3"/>
          <p:cNvSpPr txBox="1">
            <a:spLocks/>
          </p:cNvSpPr>
          <p:nvPr/>
        </p:nvSpPr>
        <p:spPr bwMode="auto">
          <a:xfrm>
            <a:off x="7812088" y="287338"/>
            <a:ext cx="1008062" cy="236537"/>
          </a:xfrm>
          <a:prstGeom prst="rect">
            <a:avLst/>
          </a:prstGeom>
          <a:noFill/>
          <a:ln w="9525">
            <a:noFill/>
            <a:miter lim="800000"/>
            <a:headEnd/>
            <a:tailEnd/>
          </a:ln>
        </p:spPr>
        <p:txBody>
          <a:bodyPr lIns="0" tIns="21600" rIns="0" bIns="46800" anchor="ctr">
            <a:prstTxWarp prst="textNoShape">
              <a:avLst/>
            </a:prstTxWarp>
          </a:bodyPr>
          <a:lstStyle/>
          <a:p>
            <a:pPr algn="r"/>
            <a:r>
              <a:rPr lang="de-DE" sz="1200">
                <a:latin typeface="Arial" pitchFamily="-72" charset="0"/>
                <a:ea typeface="Arial" pitchFamily="-72" charset="0"/>
                <a:cs typeface="Arial" pitchFamily="-72" charset="0"/>
              </a:rPr>
              <a:t>Zu Seite 4</a:t>
            </a:r>
          </a:p>
        </p:txBody>
      </p:sp>
      <p:sp>
        <p:nvSpPr>
          <p:cNvPr id="11266" name="Text Box 39"/>
          <p:cNvSpPr txBox="1">
            <a:spLocks noChangeArrowheads="1"/>
          </p:cNvSpPr>
          <p:nvPr/>
        </p:nvSpPr>
        <p:spPr bwMode="auto">
          <a:xfrm>
            <a:off x="1044575" y="828675"/>
            <a:ext cx="7056438" cy="431800"/>
          </a:xfrm>
          <a:prstGeom prst="rect">
            <a:avLst/>
          </a:prstGeom>
          <a:solidFill>
            <a:srgbClr val="DDDEDD"/>
          </a:solidFill>
          <a:ln w="9525">
            <a:solidFill>
              <a:schemeClr val="tx1"/>
            </a:solidFill>
            <a:miter lim="800000"/>
            <a:headEnd/>
            <a:tailEnd/>
          </a:ln>
        </p:spPr>
        <p:txBody>
          <a:bodyPr anchor="ctr">
            <a:prstTxWarp prst="textNoShape">
              <a:avLst/>
            </a:prstTxWarp>
          </a:bodyPr>
          <a:lstStyle/>
          <a:p>
            <a:pPr algn="ctr"/>
            <a:r>
              <a:rPr lang="de-CH" sz="1800" b="1">
                <a:latin typeface="Comic Sans MS" pitchFamily="-72" charset="0"/>
              </a:rPr>
              <a:t>Zivilprozess</a:t>
            </a:r>
          </a:p>
        </p:txBody>
      </p:sp>
      <p:sp>
        <p:nvSpPr>
          <p:cNvPr id="8" name="AutoShape 16"/>
          <p:cNvSpPr>
            <a:spLocks noChangeArrowheads="1"/>
          </p:cNvSpPr>
          <p:nvPr/>
        </p:nvSpPr>
        <p:spPr bwMode="auto">
          <a:xfrm rot="16200000">
            <a:off x="4364832" y="880269"/>
            <a:ext cx="387350" cy="2878137"/>
          </a:xfrm>
          <a:prstGeom prst="downArrow">
            <a:avLst>
              <a:gd name="adj1" fmla="val 47037"/>
              <a:gd name="adj2" fmla="val 55709"/>
            </a:avLst>
          </a:prstGeom>
          <a:solidFill>
            <a:schemeClr val="bg1">
              <a:lumMod val="75000"/>
            </a:schemeClr>
          </a:solidFill>
          <a:ln w="9525">
            <a:noFill/>
            <a:miter lim="800000"/>
            <a:headEnd/>
            <a:tailEnd/>
          </a:ln>
        </p:spPr>
        <p:txBody>
          <a:bodyPr wrap="none" anchor="ctr"/>
          <a:lstStyle/>
          <a:p>
            <a:pPr>
              <a:defRPr/>
            </a:pPr>
            <a:endParaRPr lang="de-DE" sz="1800">
              <a:latin typeface="Calibri" charset="0"/>
              <a:ea typeface="ヒラギノ角ゴ Pro W3" charset="0"/>
              <a:cs typeface="ヒラギノ角ゴ Pro W3" charset="0"/>
            </a:endParaRPr>
          </a:p>
        </p:txBody>
      </p:sp>
      <p:graphicFrame>
        <p:nvGraphicFramePr>
          <p:cNvPr id="11" name="Group 57"/>
          <p:cNvGraphicFramePr>
            <a:graphicFrameLocks/>
          </p:cNvGraphicFramePr>
          <p:nvPr/>
        </p:nvGraphicFramePr>
        <p:xfrm>
          <a:off x="587375" y="1527175"/>
          <a:ext cx="2527300" cy="1292225"/>
        </p:xfrm>
        <a:graphic>
          <a:graphicData uri="http://schemas.openxmlformats.org/drawingml/2006/table">
            <a:tbl>
              <a:tblPr/>
              <a:tblGrid>
                <a:gridCol w="2527300">
                  <a:extLst>
                    <a:ext uri="{9D8B030D-6E8A-4147-A177-3AD203B41FA5}">
                      <a16:colId xmlns:a16="http://schemas.microsoft.com/office/drawing/2014/main" val="20000"/>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de-CH" sz="1800" b="1" i="0" u="none" strike="noStrike" cap="none" normalizeH="0" baseline="0" dirty="0">
                          <a:ln>
                            <a:noFill/>
                          </a:ln>
                          <a:solidFill>
                            <a:schemeClr val="tx1"/>
                          </a:solidFill>
                          <a:effectLst/>
                          <a:latin typeface="Comic Sans MS" pitchFamily="66" charset="0"/>
                        </a:rPr>
                        <a:t>Klägerin</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25000"/>
                      </a:srgbClr>
                    </a:solidFill>
                  </a:tcPr>
                </a:tc>
                <a:extLst>
                  <a:ext uri="{0D108BD9-81ED-4DB2-BD59-A6C34878D82A}">
                    <a16:rowId xmlns:a16="http://schemas.microsoft.com/office/drawing/2014/main" val="10000"/>
                  </a:ext>
                </a:extLst>
              </a:tr>
              <a:tr h="835025">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0" lang="de-DE" sz="1600" b="1" i="0" u="none" strike="noStrike" cap="none" normalizeH="0" baseline="0" dirty="0">
                        <a:ln>
                          <a:noFill/>
                        </a:ln>
                        <a:solidFill>
                          <a:schemeClr val="tx1"/>
                        </a:solidFill>
                        <a:effectLst/>
                        <a:latin typeface="Verdana"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25000"/>
                      </a:srgbClr>
                    </a:solidFill>
                  </a:tcPr>
                </a:tc>
                <a:extLst>
                  <a:ext uri="{0D108BD9-81ED-4DB2-BD59-A6C34878D82A}">
                    <a16:rowId xmlns:a16="http://schemas.microsoft.com/office/drawing/2014/main" val="10001"/>
                  </a:ext>
                </a:extLst>
              </a:tr>
            </a:tbl>
          </a:graphicData>
        </a:graphic>
      </p:graphicFrame>
      <p:graphicFrame>
        <p:nvGraphicFramePr>
          <p:cNvPr id="12" name="Group 70"/>
          <p:cNvGraphicFramePr>
            <a:graphicFrameLocks noGrp="1"/>
          </p:cNvGraphicFramePr>
          <p:nvPr/>
        </p:nvGraphicFramePr>
        <p:xfrm>
          <a:off x="5997575" y="1552575"/>
          <a:ext cx="2527300" cy="1276350"/>
        </p:xfrm>
        <a:graphic>
          <a:graphicData uri="http://schemas.openxmlformats.org/drawingml/2006/table">
            <a:tbl>
              <a:tblPr/>
              <a:tblGrid>
                <a:gridCol w="2527300">
                  <a:extLst>
                    <a:ext uri="{9D8B030D-6E8A-4147-A177-3AD203B41FA5}">
                      <a16:colId xmlns:a16="http://schemas.microsoft.com/office/drawing/2014/main" val="20000"/>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de-CH" sz="1800" b="1" i="0" u="none" strike="noStrike" cap="none" normalizeH="0" baseline="0" dirty="0">
                          <a:ln>
                            <a:noFill/>
                          </a:ln>
                          <a:solidFill>
                            <a:schemeClr val="tx1"/>
                          </a:solidFill>
                          <a:effectLst/>
                          <a:latin typeface="Comic Sans MS" pitchFamily="66" charset="0"/>
                        </a:rPr>
                        <a:t>Beklagte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50000"/>
                      </a:srgbClr>
                    </a:solidFill>
                  </a:tcPr>
                </a:tc>
                <a:extLst>
                  <a:ext uri="{0D108BD9-81ED-4DB2-BD59-A6C34878D82A}">
                    <a16:rowId xmlns:a16="http://schemas.microsoft.com/office/drawing/2014/main" val="10000"/>
                  </a:ext>
                </a:extLst>
              </a:tr>
              <a:tr h="84455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0" lang="de-DE" sz="1800" b="1" i="0" u="none" strike="noStrike" cap="none" normalizeH="0" baseline="0" dirty="0">
                        <a:ln>
                          <a:noFill/>
                        </a:ln>
                        <a:solidFill>
                          <a:schemeClr val="tx1"/>
                        </a:solidFill>
                        <a:effectLst>
                          <a:outerShdw blurRad="38100" dist="38100" dir="2700000" algn="tl">
                            <a:srgbClr val="000000"/>
                          </a:outerShdw>
                        </a:effectLst>
                        <a:latin typeface="Verdana"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50000"/>
                      </a:srgbClr>
                    </a:solidFill>
                  </a:tcPr>
                </a:tc>
                <a:extLst>
                  <a:ext uri="{0D108BD9-81ED-4DB2-BD59-A6C34878D82A}">
                    <a16:rowId xmlns:a16="http://schemas.microsoft.com/office/drawing/2014/main" val="10001"/>
                  </a:ext>
                </a:extLst>
              </a:tr>
            </a:tbl>
          </a:graphicData>
        </a:graphic>
      </p:graphicFrame>
      <p:sp>
        <p:nvSpPr>
          <p:cNvPr id="13" name="Text Box 53"/>
          <p:cNvSpPr txBox="1">
            <a:spLocks noChangeArrowheads="1"/>
          </p:cNvSpPr>
          <p:nvPr/>
        </p:nvSpPr>
        <p:spPr bwMode="auto">
          <a:xfrm>
            <a:off x="3449638" y="1643063"/>
            <a:ext cx="2203450" cy="577850"/>
          </a:xfrm>
          <a:prstGeom prst="rect">
            <a:avLst/>
          </a:prstGeom>
          <a:noFill/>
          <a:ln w="9525">
            <a:noFill/>
            <a:miter lim="800000"/>
            <a:headEnd/>
            <a:tailEnd/>
          </a:ln>
        </p:spPr>
        <p:txBody>
          <a:bodyPr>
            <a:prstTxWarp prst="textNoShape">
              <a:avLst/>
            </a:prstTxWarp>
          </a:bodyPr>
          <a:lstStyle/>
          <a:p>
            <a:pPr algn="ctr">
              <a:spcBef>
                <a:spcPct val="50000"/>
              </a:spcBef>
            </a:pPr>
            <a:r>
              <a:rPr lang="de-CH" sz="1600" b="1">
                <a:latin typeface="Comic Sans MS" pitchFamily="-72" charset="0"/>
              </a:rPr>
              <a:t>Durchsetzung eines</a:t>
            </a:r>
            <a:br>
              <a:rPr lang="de-CH" sz="1600" b="1">
                <a:latin typeface="Comic Sans MS" pitchFamily="-72" charset="0"/>
              </a:rPr>
            </a:br>
            <a:r>
              <a:rPr lang="de-CH" sz="1600" b="1">
                <a:latin typeface="Comic Sans MS" pitchFamily="-72" charset="0"/>
              </a:rPr>
              <a:t>privaten Anspruchs</a:t>
            </a:r>
          </a:p>
        </p:txBody>
      </p:sp>
      <p:sp>
        <p:nvSpPr>
          <p:cNvPr id="14" name="Text Box 59"/>
          <p:cNvSpPr txBox="1">
            <a:spLocks noChangeArrowheads="1"/>
          </p:cNvSpPr>
          <p:nvPr/>
        </p:nvSpPr>
        <p:spPr bwMode="auto">
          <a:xfrm>
            <a:off x="6019800" y="2073275"/>
            <a:ext cx="2181225" cy="595313"/>
          </a:xfrm>
          <a:prstGeom prst="rect">
            <a:avLst/>
          </a:prstGeom>
          <a:noFill/>
          <a:ln w="9525">
            <a:noFill/>
            <a:miter lim="800000"/>
            <a:headEnd/>
            <a:tailEnd/>
          </a:ln>
        </p:spPr>
        <p:txBody>
          <a:bodyPr>
            <a:prstTxWarp prst="textNoShape">
              <a:avLst/>
            </a:prstTxWarp>
          </a:bodyPr>
          <a:lstStyle/>
          <a:p>
            <a:pPr algn="l">
              <a:spcBef>
                <a:spcPct val="20000"/>
              </a:spcBef>
              <a:buSzPct val="85000"/>
            </a:pPr>
            <a:r>
              <a:rPr lang="de-CH" sz="1600" b="1" dirty="0">
                <a:latin typeface="Comic Sans MS" pitchFamily="-72" charset="0"/>
              </a:rPr>
              <a:t>juristische oder natürliche Person</a:t>
            </a:r>
          </a:p>
        </p:txBody>
      </p:sp>
      <p:sp>
        <p:nvSpPr>
          <p:cNvPr id="15" name="Text Box 61"/>
          <p:cNvSpPr txBox="1">
            <a:spLocks noChangeArrowheads="1"/>
          </p:cNvSpPr>
          <p:nvPr/>
        </p:nvSpPr>
        <p:spPr bwMode="auto">
          <a:xfrm>
            <a:off x="619125" y="2082800"/>
            <a:ext cx="2338388" cy="614363"/>
          </a:xfrm>
          <a:prstGeom prst="rect">
            <a:avLst/>
          </a:prstGeom>
          <a:noFill/>
          <a:ln w="9525">
            <a:noFill/>
            <a:miter lim="800000"/>
            <a:headEnd/>
            <a:tailEnd/>
          </a:ln>
        </p:spPr>
        <p:txBody>
          <a:bodyPr>
            <a:prstTxWarp prst="textNoShape">
              <a:avLst/>
            </a:prstTxWarp>
          </a:bodyPr>
          <a:lstStyle/>
          <a:p>
            <a:pPr algn="l">
              <a:spcBef>
                <a:spcPct val="20000"/>
              </a:spcBef>
              <a:buSzPct val="85000"/>
            </a:pPr>
            <a:r>
              <a:rPr lang="de-CH" sz="1600" b="1" dirty="0">
                <a:latin typeface="Comic Sans MS" pitchFamily="-72" charset="0"/>
              </a:rPr>
              <a:t>juristische oder natürliche Person</a:t>
            </a:r>
          </a:p>
        </p:txBody>
      </p:sp>
      <p:sp>
        <p:nvSpPr>
          <p:cNvPr id="27" name="Text Box 71"/>
          <p:cNvSpPr txBox="1">
            <a:spLocks noChangeArrowheads="1"/>
          </p:cNvSpPr>
          <p:nvPr/>
        </p:nvSpPr>
        <p:spPr bwMode="auto">
          <a:xfrm>
            <a:off x="2540000" y="4414838"/>
            <a:ext cx="4029075" cy="1400175"/>
          </a:xfrm>
          <a:prstGeom prst="rect">
            <a:avLst/>
          </a:prstGeom>
          <a:solidFill>
            <a:schemeClr val="bg1">
              <a:lumMod val="95000"/>
            </a:schemeClr>
          </a:solidFill>
          <a:ln w="9525">
            <a:solidFill>
              <a:schemeClr val="tx1"/>
            </a:solidFill>
            <a:miter lim="800000"/>
            <a:headEnd/>
            <a:tailEnd/>
          </a:ln>
          <a:effectLst/>
        </p:spPr>
        <p:txBody>
          <a:bodyPr rIns="18000">
            <a:spAutoFit/>
          </a:bodyPr>
          <a:lstStyle>
            <a:lvl1pPr eaLnBrk="0" hangingPunct="0">
              <a:defRPr sz="1600" b="1">
                <a:solidFill>
                  <a:schemeClr val="tx1"/>
                </a:solidFill>
                <a:latin typeface="Verdana" pitchFamily="34" charset="0"/>
              </a:defRPr>
            </a:lvl1pPr>
            <a:lvl2pPr marL="742950" indent="-285750" eaLnBrk="0" hangingPunct="0">
              <a:defRPr sz="1600" b="1">
                <a:solidFill>
                  <a:schemeClr val="tx1"/>
                </a:solidFill>
                <a:latin typeface="Verdana" pitchFamily="34" charset="0"/>
              </a:defRPr>
            </a:lvl2pPr>
            <a:lvl3pPr marL="1143000" indent="-228600" eaLnBrk="0" hangingPunct="0">
              <a:defRPr sz="1600" b="1">
                <a:solidFill>
                  <a:schemeClr val="tx1"/>
                </a:solidFill>
                <a:latin typeface="Verdana" pitchFamily="34" charset="0"/>
              </a:defRPr>
            </a:lvl3pPr>
            <a:lvl4pPr marL="1600200" indent="-228600" eaLnBrk="0" hangingPunct="0">
              <a:defRPr sz="1600" b="1">
                <a:solidFill>
                  <a:schemeClr val="tx1"/>
                </a:solidFill>
                <a:latin typeface="Verdana" pitchFamily="34" charset="0"/>
              </a:defRPr>
            </a:lvl4pPr>
            <a:lvl5pPr marL="2057400" indent="-228600" eaLnBrk="0" hangingPunct="0">
              <a:defRPr sz="1600" b="1">
                <a:solidFill>
                  <a:schemeClr val="tx1"/>
                </a:solidFill>
                <a:latin typeface="Verdana" pitchFamily="34" charset="0"/>
              </a:defRPr>
            </a:lvl5pPr>
            <a:lvl6pPr marL="2514600" indent="-228600" eaLnBrk="0" fontAlgn="base" hangingPunct="0">
              <a:spcBef>
                <a:spcPct val="0"/>
              </a:spcBef>
              <a:spcAft>
                <a:spcPct val="0"/>
              </a:spcAft>
              <a:defRPr sz="1600" b="1">
                <a:solidFill>
                  <a:schemeClr val="tx1"/>
                </a:solidFill>
                <a:latin typeface="Verdana" pitchFamily="34" charset="0"/>
              </a:defRPr>
            </a:lvl6pPr>
            <a:lvl7pPr marL="2971800" indent="-228600" eaLnBrk="0" fontAlgn="base" hangingPunct="0">
              <a:spcBef>
                <a:spcPct val="0"/>
              </a:spcBef>
              <a:spcAft>
                <a:spcPct val="0"/>
              </a:spcAft>
              <a:defRPr sz="1600" b="1">
                <a:solidFill>
                  <a:schemeClr val="tx1"/>
                </a:solidFill>
                <a:latin typeface="Verdana" pitchFamily="34" charset="0"/>
              </a:defRPr>
            </a:lvl7pPr>
            <a:lvl8pPr marL="3429000" indent="-228600" eaLnBrk="0" fontAlgn="base" hangingPunct="0">
              <a:spcBef>
                <a:spcPct val="0"/>
              </a:spcBef>
              <a:spcAft>
                <a:spcPct val="0"/>
              </a:spcAft>
              <a:defRPr sz="1600" b="1">
                <a:solidFill>
                  <a:schemeClr val="tx1"/>
                </a:solidFill>
                <a:latin typeface="Verdana" pitchFamily="34" charset="0"/>
              </a:defRPr>
            </a:lvl8pPr>
            <a:lvl9pPr marL="3886200" indent="-228600" eaLnBrk="0" fontAlgn="base" hangingPunct="0">
              <a:spcBef>
                <a:spcPct val="0"/>
              </a:spcBef>
              <a:spcAft>
                <a:spcPct val="0"/>
              </a:spcAft>
              <a:defRPr sz="1600" b="1">
                <a:solidFill>
                  <a:schemeClr val="tx1"/>
                </a:solidFill>
                <a:latin typeface="Verdana" pitchFamily="34" charset="0"/>
              </a:defRPr>
            </a:lvl9pPr>
          </a:lstStyle>
          <a:p>
            <a:pPr algn="l" eaLnBrk="1" hangingPunct="1">
              <a:lnSpc>
                <a:spcPts val="1800"/>
              </a:lnSpc>
              <a:spcBef>
                <a:spcPts val="600"/>
              </a:spcBef>
              <a:buFont typeface="Wingdings" pitchFamily="2" charset="2"/>
              <a:buNone/>
              <a:defRPr/>
            </a:pPr>
            <a:r>
              <a:rPr lang="de-CH" dirty="0">
                <a:latin typeface="Comic Sans MS" pitchFamily="66" charset="0"/>
                <a:ea typeface="ヒラギノ角ゴ Pro W3" charset="0"/>
                <a:cs typeface="ヒラギノ角ゴ Pro W3" charset="0"/>
              </a:rPr>
              <a:t>Grundsätze:</a:t>
            </a:r>
          </a:p>
          <a:p>
            <a:pPr marL="177800" indent="-177800" algn="l" eaLnBrk="1" hangingPunct="1">
              <a:lnSpc>
                <a:spcPts val="1800"/>
              </a:lnSpc>
              <a:spcBef>
                <a:spcPts val="600"/>
              </a:spcBef>
              <a:buFont typeface="Wingdings" pitchFamily="2" charset="2"/>
              <a:buChar char="§"/>
              <a:defRPr/>
            </a:pPr>
            <a:r>
              <a:rPr lang="de-CH" b="0" dirty="0">
                <a:latin typeface="Comic Sans MS" pitchFamily="66" charset="0"/>
                <a:ea typeface="ヒラギノ角ゴ Pro W3" charset="0"/>
                <a:cs typeface="ヒラギノ角ゴ Pro W3" charset="0"/>
              </a:rPr>
              <a:t>Ohne Kläger – kein Richter</a:t>
            </a:r>
            <a:endParaRPr lang="en-US" b="0" dirty="0">
              <a:latin typeface="Comic Sans MS" pitchFamily="66" charset="0"/>
              <a:ea typeface="ヒラギノ角ゴ Pro W3" charset="0"/>
              <a:cs typeface="Arial" charset="0"/>
            </a:endParaRPr>
          </a:p>
          <a:p>
            <a:pPr marL="177800" indent="-177800" algn="l" eaLnBrk="1" hangingPunct="1">
              <a:lnSpc>
                <a:spcPts val="1800"/>
              </a:lnSpc>
              <a:spcBef>
                <a:spcPts val="600"/>
              </a:spcBef>
              <a:buFont typeface="Wingdings" pitchFamily="2" charset="2"/>
              <a:buChar char="§"/>
              <a:defRPr/>
            </a:pPr>
            <a:r>
              <a:rPr lang="de-CH" b="0" dirty="0">
                <a:latin typeface="Comic Sans MS" pitchFamily="66" charset="0"/>
                <a:ea typeface="ヒラギノ角ゴ Pro W3" charset="0"/>
                <a:cs typeface="Arial" charset="0"/>
              </a:rPr>
              <a:t>Jene Partei muss eine Tatsache beweisen, die daraus eine Forderung ableitet (Art. 8 ZGB). </a:t>
            </a:r>
          </a:p>
        </p:txBody>
      </p:sp>
      <p:pic>
        <p:nvPicPr>
          <p:cNvPr id="22" name="Bild 39" descr="ppt_berufsfachschule.jpg"/>
          <p:cNvPicPr>
            <a:picLocks noChangeAspect="1"/>
          </p:cNvPicPr>
          <p:nvPr/>
        </p:nvPicPr>
        <p:blipFill>
          <a:blip r:embed="rId3"/>
          <a:srcRect/>
          <a:stretch>
            <a:fillRect/>
          </a:stretch>
        </p:blipFill>
        <p:spPr bwMode="auto">
          <a:xfrm>
            <a:off x="552450" y="2909888"/>
            <a:ext cx="1639888" cy="971550"/>
          </a:xfrm>
          <a:prstGeom prst="rect">
            <a:avLst/>
          </a:prstGeom>
          <a:noFill/>
          <a:ln w="9525">
            <a:no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1733550" y="3760788"/>
            <a:ext cx="552450" cy="565150"/>
          </a:xfrm>
          <a:prstGeom prst="rect">
            <a:avLst/>
          </a:prstGeom>
          <a:noFill/>
          <a:ln w="9525">
            <a:noFill/>
            <a:miter lim="800000"/>
            <a:headEnd/>
            <a:tailEnd/>
          </a:ln>
        </p:spPr>
      </p:pic>
      <p:pic>
        <p:nvPicPr>
          <p:cNvPr id="36" name="Bild 39" descr="ppt_berufsfachschule.jpg"/>
          <p:cNvPicPr>
            <a:picLocks noChangeAspect="1"/>
          </p:cNvPicPr>
          <p:nvPr/>
        </p:nvPicPr>
        <p:blipFill>
          <a:blip r:embed="rId3"/>
          <a:srcRect/>
          <a:stretch>
            <a:fillRect/>
          </a:stretch>
        </p:blipFill>
        <p:spPr bwMode="auto">
          <a:xfrm>
            <a:off x="6197600" y="2881313"/>
            <a:ext cx="1638300" cy="971550"/>
          </a:xfrm>
          <a:prstGeom prst="rect">
            <a:avLst/>
          </a:prstGeom>
          <a:noFill/>
          <a:ln w="9525">
            <a:noFill/>
            <a:miter lim="800000"/>
            <a:headEnd/>
            <a:tailEnd/>
          </a:ln>
        </p:spPr>
      </p:pic>
      <p:pic>
        <p:nvPicPr>
          <p:cNvPr id="37" name="Picture 3"/>
          <p:cNvPicPr>
            <a:picLocks noChangeAspect="1" noChangeArrowheads="1"/>
          </p:cNvPicPr>
          <p:nvPr/>
        </p:nvPicPr>
        <p:blipFill>
          <a:blip r:embed="rId4"/>
          <a:srcRect/>
          <a:stretch>
            <a:fillRect/>
          </a:stretch>
        </p:blipFill>
        <p:spPr bwMode="auto">
          <a:xfrm>
            <a:off x="7377113" y="3732213"/>
            <a:ext cx="552450" cy="565150"/>
          </a:xfrm>
          <a:prstGeom prst="rect">
            <a:avLst/>
          </a:prstGeom>
          <a:noFill/>
          <a:ln w="9525">
            <a:noFill/>
            <a:miter lim="800000"/>
            <a:headEnd/>
            <a:tailEnd/>
          </a:ln>
        </p:spPr>
      </p:pic>
      <p:sp>
        <p:nvSpPr>
          <p:cNvPr id="16" name="Rechteck 15"/>
          <p:cNvSpPr/>
          <p:nvPr/>
        </p:nvSpPr>
        <p:spPr>
          <a:xfrm>
            <a:off x="2016224" y="6525924"/>
            <a:ext cx="4572000" cy="215444"/>
          </a:xfrm>
          <a:prstGeom prst="rect">
            <a:avLst/>
          </a:prstGeom>
        </p:spPr>
        <p:txBody>
          <a:bodyPr>
            <a:spAutoFit/>
          </a:bodyPr>
          <a:lstStyle/>
          <a:p>
            <a:pPr>
              <a:defRPr/>
            </a:pPr>
            <a:r>
              <a:rPr lang="de-DE" sz="800" dirty="0"/>
              <a:t>Quelle: </a:t>
            </a:r>
            <a:r>
              <a:rPr lang="de-DE" sz="800" dirty="0" err="1"/>
              <a:t>Rüfenacht</a:t>
            </a:r>
            <a:r>
              <a:rPr lang="de-DE" sz="800" dirty="0"/>
              <a:t>/Saxer/Tobler: Brennpunkt Wirtschaft und Gesellschaft Verlag SKV</a:t>
            </a:r>
          </a:p>
        </p:txBody>
      </p:sp>
    </p:spTree>
    <p:extLst>
      <p:ext uri="{BB962C8B-B14F-4D97-AF65-F5344CB8AC3E}">
        <p14:creationId xmlns:p14="http://schemas.microsoft.com/office/powerpoint/2010/main" val="380363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250"/>
                                        <p:tgtEl>
                                          <p:spTgt spid="8"/>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25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250"/>
                                        <p:tgtEl>
                                          <p:spTgt spid="15"/>
                                        </p:tgtEl>
                                      </p:cBhvr>
                                    </p:animEffect>
                                  </p:childTnLst>
                                </p:cTn>
                              </p:par>
                            </p:childTnLst>
                          </p:cTn>
                        </p:par>
                        <p:par>
                          <p:cTn id="27" fill="hold">
                            <p:stCondLst>
                              <p:cond delay="1250"/>
                            </p:stCondLst>
                            <p:childTnLst>
                              <p:par>
                                <p:cTn id="28" presetID="10" presetClass="entr" presetSubtype="0"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250"/>
                                        <p:tgtEl>
                                          <p:spTgt spid="22"/>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3075"/>
                                        </p:tgtEl>
                                        <p:attrNameLst>
                                          <p:attrName>style.visibility</p:attrName>
                                        </p:attrNameLst>
                                      </p:cBhvr>
                                      <p:to>
                                        <p:strVal val="visible"/>
                                      </p:to>
                                    </p:set>
                                    <p:animEffect transition="in" filter="fade">
                                      <p:cBhvr>
                                        <p:cTn id="34" dur="1250"/>
                                        <p:tgtEl>
                                          <p:spTgt spid="30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250"/>
                                        <p:tgtEl>
                                          <p:spTgt spid="14"/>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250"/>
                                        <p:tgtEl>
                                          <p:spTgt spid="36"/>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25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bg/>
                                          </p:spTgt>
                                        </p:tgtEl>
                                        <p:attrNameLst>
                                          <p:attrName>style.visibility</p:attrName>
                                        </p:attrNameLst>
                                      </p:cBhvr>
                                      <p:to>
                                        <p:strVal val="visible"/>
                                      </p:to>
                                    </p:set>
                                    <p:animEffect transition="in" filter="fade">
                                      <p:cBhvr>
                                        <p:cTn id="52" dur="1250"/>
                                        <p:tgtEl>
                                          <p:spTgt spid="27">
                                            <p:bg/>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xEl>
                                              <p:pRg st="0" end="0"/>
                                            </p:txEl>
                                          </p:spTgt>
                                        </p:tgtEl>
                                        <p:attrNameLst>
                                          <p:attrName>style.visibility</p:attrName>
                                        </p:attrNameLst>
                                      </p:cBhvr>
                                      <p:to>
                                        <p:strVal val="visible"/>
                                      </p:to>
                                    </p:set>
                                    <p:animEffect transition="in" filter="fade">
                                      <p:cBhvr>
                                        <p:cTn id="57" dur="1250"/>
                                        <p:tgtEl>
                                          <p:spTgt spid="27">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xEl>
                                              <p:pRg st="1" end="1"/>
                                            </p:txEl>
                                          </p:spTgt>
                                        </p:tgtEl>
                                        <p:attrNameLst>
                                          <p:attrName>style.visibility</p:attrName>
                                        </p:attrNameLst>
                                      </p:cBhvr>
                                      <p:to>
                                        <p:strVal val="visible"/>
                                      </p:to>
                                    </p:set>
                                    <p:animEffect transition="in" filter="fade">
                                      <p:cBhvr>
                                        <p:cTn id="62" dur="1250"/>
                                        <p:tgtEl>
                                          <p:spTgt spid="27">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7">
                                            <p:txEl>
                                              <p:pRg st="2" end="2"/>
                                            </p:txEl>
                                          </p:spTgt>
                                        </p:tgtEl>
                                        <p:attrNameLst>
                                          <p:attrName>style.visibility</p:attrName>
                                        </p:attrNameLst>
                                      </p:cBhvr>
                                      <p:to>
                                        <p:strVal val="visible"/>
                                      </p:to>
                                    </p:set>
                                    <p:animEffect transition="in" filter="fade">
                                      <p:cBhvr>
                                        <p:cTn id="67" dur="125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P spid="27"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Friedensrichter</a:t>
            </a:r>
          </a:p>
        </p:txBody>
      </p:sp>
      <p:sp>
        <p:nvSpPr>
          <p:cNvPr id="3" name="Inhaltsplatzhalter 2"/>
          <p:cNvSpPr>
            <a:spLocks noGrp="1"/>
          </p:cNvSpPr>
          <p:nvPr>
            <p:ph idx="1"/>
          </p:nvPr>
        </p:nvSpPr>
        <p:spPr/>
        <p:txBody>
          <a:bodyPr/>
          <a:lstStyle/>
          <a:p>
            <a:pPr marL="0" indent="0">
              <a:lnSpc>
                <a:spcPct val="150000"/>
              </a:lnSpc>
              <a:buNone/>
            </a:pPr>
            <a:r>
              <a:rPr lang="de-CH" sz="1800" dirty="0"/>
              <a:t>Im Normalfall muss bei einer zivilrechtlichen Verfahren vorgängig ein </a:t>
            </a:r>
            <a:r>
              <a:rPr lang="de-CH" sz="1800" b="1" dirty="0"/>
              <a:t>Schlichtungsverfahren</a:t>
            </a:r>
            <a:r>
              <a:rPr lang="de-CH" sz="1800" dirty="0"/>
              <a:t> durchgeführt werden (Art. 197 ZPO). </a:t>
            </a:r>
          </a:p>
          <a:p>
            <a:pPr marL="0" indent="0">
              <a:lnSpc>
                <a:spcPct val="150000"/>
              </a:lnSpc>
              <a:buNone/>
            </a:pPr>
            <a:r>
              <a:rPr lang="de-CH" sz="1800" dirty="0"/>
              <a:t>Hierfür ist die Friedensrichterin /  der Friedensrichter zuständig.</a:t>
            </a:r>
          </a:p>
          <a:p>
            <a:pPr marL="0" indent="0">
              <a:lnSpc>
                <a:spcPct val="150000"/>
              </a:lnSpc>
              <a:buNone/>
            </a:pPr>
            <a:endParaRPr lang="de-CH" sz="1800" dirty="0"/>
          </a:p>
          <a:p>
            <a:pPr marL="0" indent="0">
              <a:lnSpc>
                <a:spcPct val="150000"/>
              </a:lnSpc>
              <a:buNone/>
            </a:pPr>
            <a:r>
              <a:rPr lang="de-DE" sz="1800" dirty="0">
                <a:solidFill>
                  <a:srgbClr val="000000"/>
                </a:solidFill>
                <a:latin typeface="Arial" pitchFamily="-72" charset="0"/>
              </a:rPr>
              <a:t>Ziel: einvernehmliche Regelung ohne Prozess</a:t>
            </a:r>
            <a:r>
              <a:rPr lang="de-CH" sz="1800" dirty="0"/>
              <a:t> </a:t>
            </a:r>
          </a:p>
        </p:txBody>
      </p:sp>
      <p:sp>
        <p:nvSpPr>
          <p:cNvPr id="4" name="Datumsplatzhalter 3"/>
          <p:cNvSpPr>
            <a:spLocks noGrp="1"/>
          </p:cNvSpPr>
          <p:nvPr>
            <p:ph type="dt" sz="half" idx="10"/>
          </p:nvPr>
        </p:nvSpPr>
        <p:spPr/>
        <p:txBody>
          <a:bodyPr/>
          <a:lstStyle/>
          <a:p>
            <a:pPr>
              <a:defRPr/>
            </a:pPr>
            <a:fld id="{585F3DE6-BF07-4CD2-902E-A859DE4F607B}" type="datetime1">
              <a:rPr lang="en-GB" smtClean="0"/>
              <a:pPr>
                <a:defRPr/>
              </a:pPr>
              <a:t>07/11/2017</a:t>
            </a:fld>
            <a:endParaRPr lang="en-GB" dirty="0"/>
          </a:p>
        </p:txBody>
      </p:sp>
      <p:sp>
        <p:nvSpPr>
          <p:cNvPr id="5" name="Fußzeilenplatzhalter 4"/>
          <p:cNvSpPr>
            <a:spLocks noGrp="1"/>
          </p:cNvSpPr>
          <p:nvPr>
            <p:ph type="ftr" sz="quarter" idx="11"/>
          </p:nvPr>
        </p:nvSpPr>
        <p:spPr/>
        <p:txBody>
          <a:bodyPr/>
          <a:lstStyle/>
          <a:p>
            <a:pPr>
              <a:defRPr/>
            </a:pPr>
            <a:r>
              <a:rPr lang="en-GB" dirty="0" err="1"/>
              <a:t>sa</a:t>
            </a:r>
            <a:endParaRPr lang="en-GB" dirty="0"/>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21</a:t>
            </a:fld>
            <a:endParaRPr lang="en-GB" altLang="de-DE"/>
          </a:p>
        </p:txBody>
      </p:sp>
    </p:spTree>
    <p:extLst>
      <p:ext uri="{BB962C8B-B14F-4D97-AF65-F5344CB8AC3E}">
        <p14:creationId xmlns:p14="http://schemas.microsoft.com/office/powerpoint/2010/main" val="3704770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z="3000" b="1" dirty="0"/>
              <a:t>Friedensrichter/Schlichtungsverfahren</a:t>
            </a:r>
          </a:p>
        </p:txBody>
      </p:sp>
      <p:sp>
        <p:nvSpPr>
          <p:cNvPr id="3" name="Inhaltsplatzhalter 2"/>
          <p:cNvSpPr>
            <a:spLocks noGrp="1"/>
          </p:cNvSpPr>
          <p:nvPr>
            <p:ph idx="1"/>
          </p:nvPr>
        </p:nvSpPr>
        <p:spPr/>
        <p:txBody>
          <a:bodyPr/>
          <a:lstStyle/>
          <a:p>
            <a:pPr>
              <a:lnSpc>
                <a:spcPct val="150000"/>
              </a:lnSpc>
              <a:buAutoNum type="arabicPeriod"/>
            </a:pPr>
            <a:r>
              <a:rPr lang="de-CH" sz="1800" dirty="0"/>
              <a:t>Schlichtungsgesuch einreichen inkl. Angabe der Gegenpartei, des Rechtsbegehrens, des Streitgegenstandes </a:t>
            </a:r>
          </a:p>
          <a:p>
            <a:pPr>
              <a:lnSpc>
                <a:spcPct val="150000"/>
              </a:lnSpc>
              <a:buAutoNum type="arabicPeriod"/>
            </a:pPr>
            <a:r>
              <a:rPr lang="de-CH" sz="1800" dirty="0"/>
              <a:t>Parteien müssen zur Schlichtungsverhandlung persönlich erscheinen.        Ziel: gemeinsame Lösung finden in formlosem Verfahren </a:t>
            </a:r>
          </a:p>
          <a:p>
            <a:pPr>
              <a:lnSpc>
                <a:spcPct val="150000"/>
              </a:lnSpc>
              <a:buAutoNum type="arabicPeriod"/>
            </a:pPr>
            <a:r>
              <a:rPr lang="de-CH" sz="1800" dirty="0"/>
              <a:t>Schliessen die Parteien einen Vergleich: Verfahren beendet</a:t>
            </a:r>
          </a:p>
          <a:p>
            <a:pPr>
              <a:lnSpc>
                <a:spcPct val="150000"/>
              </a:lnSpc>
              <a:buAutoNum type="arabicPeriod"/>
            </a:pPr>
            <a:r>
              <a:rPr lang="de-CH" sz="1800" dirty="0"/>
              <a:t>Können sie sich nicht einigen:</a:t>
            </a:r>
          </a:p>
          <a:p>
            <a:pPr marL="0" indent="0">
              <a:lnSpc>
                <a:spcPct val="150000"/>
              </a:lnSpc>
              <a:buNone/>
            </a:pPr>
            <a:r>
              <a:rPr lang="de-CH" sz="1800" dirty="0"/>
              <a:t>	- stellt Friedensrichter Klagebewilligung aus</a:t>
            </a:r>
          </a:p>
          <a:p>
            <a:pPr marL="0" indent="0">
              <a:lnSpc>
                <a:spcPct val="150000"/>
              </a:lnSpc>
              <a:buNone/>
            </a:pPr>
            <a:r>
              <a:rPr lang="de-CH" sz="1800" dirty="0"/>
              <a:t>	- bis zu einem Streitwert von Fr. 2’000 und auf Antrag der klagenden 	   Partei kann Friedensrichter einen Entscheid fällen</a:t>
            </a:r>
          </a:p>
          <a:p>
            <a:pPr marL="0" indent="0">
              <a:lnSpc>
                <a:spcPct val="150000"/>
              </a:lnSpc>
              <a:buNone/>
            </a:pPr>
            <a:endParaRPr lang="de-CH" sz="1800" dirty="0"/>
          </a:p>
          <a:p>
            <a:pPr>
              <a:lnSpc>
                <a:spcPct val="150000"/>
              </a:lnSpc>
              <a:buAutoNum type="arabicPeriod"/>
            </a:pPr>
            <a:r>
              <a:rPr lang="de-CH" sz="1800" dirty="0" err="1"/>
              <a:t>ddd</a:t>
            </a:r>
            <a:endParaRPr lang="de-CH" sz="1800" dirty="0"/>
          </a:p>
        </p:txBody>
      </p:sp>
      <p:sp>
        <p:nvSpPr>
          <p:cNvPr id="4" name="Datumsplatzhalter 3"/>
          <p:cNvSpPr>
            <a:spLocks noGrp="1"/>
          </p:cNvSpPr>
          <p:nvPr>
            <p:ph type="dt" sz="half" idx="10"/>
          </p:nvPr>
        </p:nvSpPr>
        <p:spPr/>
        <p:txBody>
          <a:bodyPr/>
          <a:lstStyle/>
          <a:p>
            <a:pPr>
              <a:defRPr/>
            </a:pPr>
            <a:fld id="{585F3DE6-BF07-4CD2-902E-A859DE4F607B}" type="datetime1">
              <a:rPr lang="en-GB" smtClean="0"/>
              <a:pPr>
                <a:defRPr/>
              </a:pPr>
              <a:t>07/11/2017</a:t>
            </a:fld>
            <a:endParaRPr lang="en-GB" dirty="0"/>
          </a:p>
        </p:txBody>
      </p:sp>
      <p:sp>
        <p:nvSpPr>
          <p:cNvPr id="5" name="Fußzeilenplatzhalter 4"/>
          <p:cNvSpPr>
            <a:spLocks noGrp="1"/>
          </p:cNvSpPr>
          <p:nvPr>
            <p:ph type="ftr" sz="quarter" idx="11"/>
          </p:nvPr>
        </p:nvSpPr>
        <p:spPr/>
        <p:txBody>
          <a:bodyPr/>
          <a:lstStyle/>
          <a:p>
            <a:pPr>
              <a:defRPr/>
            </a:pPr>
            <a:r>
              <a:rPr lang="en-GB" dirty="0" err="1"/>
              <a:t>sa</a:t>
            </a:r>
            <a:endParaRPr lang="en-GB" dirty="0"/>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22</a:t>
            </a:fld>
            <a:endParaRPr lang="en-GB" altLang="de-DE"/>
          </a:p>
        </p:txBody>
      </p:sp>
    </p:spTree>
    <p:extLst>
      <p:ext uri="{BB962C8B-B14F-4D97-AF65-F5344CB8AC3E}">
        <p14:creationId xmlns:p14="http://schemas.microsoft.com/office/powerpoint/2010/main" val="1359571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Fußzeilenplatzhalter 3"/>
          <p:cNvSpPr txBox="1">
            <a:spLocks/>
          </p:cNvSpPr>
          <p:nvPr/>
        </p:nvSpPr>
        <p:spPr bwMode="auto">
          <a:xfrm>
            <a:off x="7812088" y="287338"/>
            <a:ext cx="1008062" cy="236537"/>
          </a:xfrm>
          <a:prstGeom prst="rect">
            <a:avLst/>
          </a:prstGeom>
          <a:noFill/>
          <a:ln w="9525">
            <a:noFill/>
            <a:miter lim="800000"/>
            <a:headEnd/>
            <a:tailEnd/>
          </a:ln>
        </p:spPr>
        <p:txBody>
          <a:bodyPr lIns="0" tIns="21600" rIns="0" bIns="46800" anchor="ctr">
            <a:prstTxWarp prst="textNoShape">
              <a:avLst/>
            </a:prstTxWarp>
          </a:bodyPr>
          <a:lstStyle/>
          <a:p>
            <a:pPr algn="r"/>
            <a:r>
              <a:rPr lang="de-DE" sz="1200">
                <a:latin typeface="Arial" pitchFamily="-72" charset="0"/>
                <a:ea typeface="Arial" pitchFamily="-72" charset="0"/>
                <a:cs typeface="Arial" pitchFamily="-72" charset="0"/>
              </a:rPr>
              <a:t>Zu Seite 4</a:t>
            </a:r>
          </a:p>
        </p:txBody>
      </p:sp>
      <p:sp>
        <p:nvSpPr>
          <p:cNvPr id="13314" name="Text Box 39"/>
          <p:cNvSpPr txBox="1">
            <a:spLocks noChangeArrowheads="1"/>
          </p:cNvSpPr>
          <p:nvPr/>
        </p:nvSpPr>
        <p:spPr bwMode="auto">
          <a:xfrm>
            <a:off x="1044575" y="828675"/>
            <a:ext cx="7056438" cy="431800"/>
          </a:xfrm>
          <a:prstGeom prst="rect">
            <a:avLst/>
          </a:prstGeom>
          <a:solidFill>
            <a:srgbClr val="DDDEDD"/>
          </a:solidFill>
          <a:ln w="9525">
            <a:solidFill>
              <a:schemeClr val="tx1"/>
            </a:solidFill>
            <a:miter lim="800000"/>
            <a:headEnd/>
            <a:tailEnd/>
          </a:ln>
        </p:spPr>
        <p:txBody>
          <a:bodyPr anchor="ctr">
            <a:prstTxWarp prst="textNoShape">
              <a:avLst/>
            </a:prstTxWarp>
          </a:bodyPr>
          <a:lstStyle/>
          <a:p>
            <a:pPr algn="ctr"/>
            <a:r>
              <a:rPr lang="de-CH" sz="1800" b="1">
                <a:latin typeface="Comic Sans MS" pitchFamily="-72" charset="0"/>
              </a:rPr>
              <a:t>Ablauf eines Zivilprozesses</a:t>
            </a:r>
          </a:p>
        </p:txBody>
      </p:sp>
      <p:graphicFrame>
        <p:nvGraphicFramePr>
          <p:cNvPr id="22" name="Tabelle 21"/>
          <p:cNvGraphicFramePr>
            <a:graphicFrameLocks noGrp="1"/>
          </p:cNvGraphicFramePr>
          <p:nvPr>
            <p:extLst>
              <p:ext uri="{D42A27DB-BD31-4B8C-83A1-F6EECF244321}">
                <p14:modId xmlns:p14="http://schemas.microsoft.com/office/powerpoint/2010/main" val="3620529572"/>
              </p:ext>
            </p:extLst>
          </p:nvPr>
        </p:nvGraphicFramePr>
        <p:xfrm>
          <a:off x="652463" y="1439863"/>
          <a:ext cx="7837713" cy="4652244"/>
        </p:xfrm>
        <a:graphic>
          <a:graphicData uri="http://schemas.openxmlformats.org/drawingml/2006/table">
            <a:tbl>
              <a:tblPr/>
              <a:tblGrid>
                <a:gridCol w="1352938">
                  <a:extLst>
                    <a:ext uri="{9D8B030D-6E8A-4147-A177-3AD203B41FA5}">
                      <a16:colId xmlns:a16="http://schemas.microsoft.com/office/drawing/2014/main" val="20000"/>
                    </a:ext>
                  </a:extLst>
                </a:gridCol>
                <a:gridCol w="1912775">
                  <a:extLst>
                    <a:ext uri="{9D8B030D-6E8A-4147-A177-3AD203B41FA5}">
                      <a16:colId xmlns:a16="http://schemas.microsoft.com/office/drawing/2014/main" val="20001"/>
                    </a:ext>
                  </a:extLst>
                </a:gridCol>
                <a:gridCol w="4572000">
                  <a:extLst>
                    <a:ext uri="{9D8B030D-6E8A-4147-A177-3AD203B41FA5}">
                      <a16:colId xmlns:a16="http://schemas.microsoft.com/office/drawing/2014/main" val="20002"/>
                    </a:ext>
                  </a:extLst>
                </a:gridCol>
              </a:tblGrid>
              <a:tr h="223371">
                <a:tc>
                  <a:txBody>
                    <a:bodyPr/>
                    <a:lstStyle/>
                    <a:p>
                      <a:r>
                        <a:rPr lang="de-CH" sz="1400" b="1">
                          <a:latin typeface="Arial" pitchFamily="34" charset="0"/>
                          <a:cs typeface="Arial" pitchFamily="34" charset="0"/>
                        </a:rPr>
                        <a:t>Prozessphase</a:t>
                      </a:r>
                    </a:p>
                  </a:txBody>
                  <a:tcPr marL="45260" marR="45260" marT="22630" marB="2263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de-CH" sz="1400" b="1">
                          <a:latin typeface="Arial" pitchFamily="34" charset="0"/>
                          <a:cs typeface="Arial" pitchFamily="34" charset="0"/>
                        </a:rPr>
                        <a:t>Thema</a:t>
                      </a:r>
                    </a:p>
                  </a:txBody>
                  <a:tcPr marL="45260" marR="45260" marT="22630" marB="2263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de-CH" sz="1400" b="1">
                          <a:latin typeface="Arial" pitchFamily="34" charset="0"/>
                          <a:cs typeface="Arial" pitchFamily="34" charset="0"/>
                        </a:rPr>
                        <a:t>Beispiel</a:t>
                      </a:r>
                    </a:p>
                  </a:txBody>
                  <a:tcPr marL="45260" marR="45260" marT="22630" marB="2263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035484">
                <a:tc>
                  <a:txBody>
                    <a:bodyPr/>
                    <a:lstStyle/>
                    <a:p>
                      <a:pPr marL="216000" indent="-216000">
                        <a:spcBef>
                          <a:spcPts val="1200"/>
                        </a:spcBef>
                      </a:pPr>
                      <a:r>
                        <a:rPr lang="de-CH" sz="1400" b="1" dirty="0">
                          <a:latin typeface="Arial" pitchFamily="34" charset="0"/>
                          <a:cs typeface="Arial" pitchFamily="34" charset="0"/>
                        </a:rPr>
                        <a:t>1.	Haupt-</a:t>
                      </a:r>
                      <a:br>
                        <a:rPr lang="de-CH" sz="1400" b="1" dirty="0">
                          <a:latin typeface="Arial" pitchFamily="34" charset="0"/>
                          <a:cs typeface="Arial" pitchFamily="34" charset="0"/>
                        </a:rPr>
                      </a:br>
                      <a:r>
                        <a:rPr lang="de-CH" sz="1400" b="1" dirty="0">
                          <a:latin typeface="Arial" pitchFamily="34" charset="0"/>
                          <a:cs typeface="Arial" pitchFamily="34" charset="0"/>
                        </a:rPr>
                        <a:t>verfahren</a:t>
                      </a:r>
                      <a:endParaRPr lang="de-CH" sz="1400" dirty="0">
                        <a:latin typeface="Arial" pitchFamily="34" charset="0"/>
                        <a:cs typeface="Arial" pitchFamily="34" charset="0"/>
                      </a:endParaRPr>
                    </a:p>
                  </a:txBody>
                  <a:tcPr marL="45260" marR="45260" marT="108000" marB="22630">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FA531">
                        <a:alpha val="50000"/>
                      </a:srgbClr>
                    </a:solidFill>
                  </a:tcPr>
                </a:tc>
                <a:tc>
                  <a:txBody>
                    <a:bodyPr/>
                    <a:lstStyle/>
                    <a:p>
                      <a:endParaRPr lang="de-CH" sz="1600" dirty="0">
                        <a:latin typeface="Comic Sans MS" pitchFamily="66" charset="0"/>
                        <a:cs typeface="Arial" pitchFamily="34" charset="0"/>
                      </a:endParaRPr>
                    </a:p>
                  </a:txBody>
                  <a:tcPr marL="45260" marR="45260" marT="22630" marB="2263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FA531">
                        <a:alpha val="50000"/>
                      </a:srgbClr>
                    </a:solidFill>
                  </a:tcPr>
                </a:tc>
                <a:tc>
                  <a:txBody>
                    <a:bodyPr/>
                    <a:lstStyle/>
                    <a:p>
                      <a:endParaRPr lang="de-CH" sz="1200" dirty="0">
                        <a:latin typeface="Arial" pitchFamily="34" charset="0"/>
                        <a:cs typeface="Arial" pitchFamily="34" charset="0"/>
                      </a:endParaRPr>
                    </a:p>
                  </a:txBody>
                  <a:tcPr marL="45260" marR="45260" marT="22630" marB="2263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FA531">
                        <a:alpha val="50000"/>
                      </a:srgbClr>
                    </a:solidFill>
                  </a:tcPr>
                </a:tc>
                <a:extLst>
                  <a:ext uri="{0D108BD9-81ED-4DB2-BD59-A6C34878D82A}">
                    <a16:rowId xmlns:a16="http://schemas.microsoft.com/office/drawing/2014/main" val="10001"/>
                  </a:ext>
                </a:extLst>
              </a:tr>
              <a:tr h="1250302">
                <a:tc>
                  <a:txBody>
                    <a:bodyPr/>
                    <a:lstStyle/>
                    <a:p>
                      <a:pPr marL="216000" indent="-216000">
                        <a:spcBef>
                          <a:spcPts val="1200"/>
                        </a:spcBef>
                      </a:pPr>
                      <a:r>
                        <a:rPr lang="de-CH" sz="1400" b="1">
                          <a:latin typeface="Arial" pitchFamily="34" charset="0"/>
                          <a:cs typeface="Arial" pitchFamily="34" charset="0"/>
                        </a:rPr>
                        <a:t>2.	Beweis-</a:t>
                      </a:r>
                      <a:br>
                        <a:rPr lang="de-CH" sz="1400" b="1" dirty="0">
                          <a:latin typeface="Arial" pitchFamily="34" charset="0"/>
                          <a:cs typeface="Arial" pitchFamily="34" charset="0"/>
                        </a:rPr>
                      </a:br>
                      <a:r>
                        <a:rPr lang="de-CH" sz="1400" b="1" dirty="0">
                          <a:latin typeface="Arial" pitchFamily="34" charset="0"/>
                          <a:cs typeface="Arial" pitchFamily="34" charset="0"/>
                        </a:rPr>
                        <a:t>verfahren</a:t>
                      </a:r>
                      <a:endParaRPr lang="de-CH" sz="1400" dirty="0">
                        <a:latin typeface="Arial" pitchFamily="34" charset="0"/>
                        <a:cs typeface="Arial" pitchFamily="34" charset="0"/>
                      </a:endParaRPr>
                    </a:p>
                  </a:txBody>
                  <a:tcPr marL="45260" marR="45260" marT="108000" marB="22630">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FA531">
                        <a:alpha val="35000"/>
                      </a:srgbClr>
                    </a:solidFill>
                  </a:tcPr>
                </a:tc>
                <a:tc>
                  <a:txBody>
                    <a:bodyPr/>
                    <a:lstStyle/>
                    <a:p>
                      <a:pPr algn="l"/>
                      <a:endParaRPr lang="de-CH" sz="1600" dirty="0">
                        <a:latin typeface="Comic Sans MS" pitchFamily="66" charset="0"/>
                        <a:cs typeface="Arial" pitchFamily="34" charset="0"/>
                      </a:endParaRPr>
                    </a:p>
                  </a:txBody>
                  <a:tcPr marL="45260" marR="45260" marT="22630" marB="2263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FA531">
                        <a:alpha val="35000"/>
                      </a:srgbClr>
                    </a:solidFill>
                  </a:tcPr>
                </a:tc>
                <a:tc>
                  <a:txBody>
                    <a:bodyPr/>
                    <a:lstStyle/>
                    <a:p>
                      <a:pPr algn="l">
                        <a:buFont typeface="+mj-lt"/>
                        <a:buAutoNum type="arabicPeriod"/>
                      </a:pPr>
                      <a:endParaRPr lang="de-CH" sz="1200" dirty="0">
                        <a:latin typeface="Arial" pitchFamily="34" charset="0"/>
                        <a:cs typeface="Arial" pitchFamily="34" charset="0"/>
                      </a:endParaRPr>
                    </a:p>
                  </a:txBody>
                  <a:tcPr marL="45260" marR="45260" marT="22630" marB="2263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FA531">
                        <a:alpha val="35000"/>
                      </a:srgbClr>
                    </a:solidFill>
                  </a:tcPr>
                </a:tc>
                <a:extLst>
                  <a:ext uri="{0D108BD9-81ED-4DB2-BD59-A6C34878D82A}">
                    <a16:rowId xmlns:a16="http://schemas.microsoft.com/office/drawing/2014/main" val="10002"/>
                  </a:ext>
                </a:extLst>
              </a:tr>
              <a:tr h="1107838">
                <a:tc>
                  <a:txBody>
                    <a:bodyPr/>
                    <a:lstStyle/>
                    <a:p>
                      <a:pPr marL="216000" indent="-216000">
                        <a:spcBef>
                          <a:spcPts val="1200"/>
                        </a:spcBef>
                      </a:pPr>
                      <a:r>
                        <a:rPr lang="de-CH" sz="1400" b="1">
                          <a:latin typeface="Arial" pitchFamily="34" charset="0"/>
                          <a:cs typeface="Arial" pitchFamily="34" charset="0"/>
                        </a:rPr>
                        <a:t>3.	Entscheid</a:t>
                      </a:r>
                      <a:endParaRPr lang="de-CH" sz="1400" dirty="0">
                        <a:latin typeface="Arial" pitchFamily="34" charset="0"/>
                        <a:cs typeface="Arial" pitchFamily="34" charset="0"/>
                      </a:endParaRPr>
                    </a:p>
                  </a:txBody>
                  <a:tcPr marL="45260" marR="45260" marT="108000" marB="22630">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A531">
                        <a:alpha val="20000"/>
                      </a:srgbClr>
                    </a:solidFill>
                  </a:tcPr>
                </a:tc>
                <a:tc>
                  <a:txBody>
                    <a:bodyPr/>
                    <a:lstStyle/>
                    <a:p>
                      <a:endParaRPr lang="de-CH" sz="1600" dirty="0">
                        <a:latin typeface="Comic Sans MS" pitchFamily="66" charset="0"/>
                        <a:cs typeface="Arial" pitchFamily="34" charset="0"/>
                      </a:endParaRPr>
                    </a:p>
                  </a:txBody>
                  <a:tcPr marL="45260" marR="45260" marT="22630" marB="2263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A531">
                        <a:alpha val="20000"/>
                      </a:srgbClr>
                    </a:solidFill>
                  </a:tcPr>
                </a:tc>
                <a:tc>
                  <a:txBody>
                    <a:bodyPr/>
                    <a:lstStyle/>
                    <a:p>
                      <a:endParaRPr lang="de-CH" sz="1200" dirty="0">
                        <a:latin typeface="Arial" pitchFamily="34" charset="0"/>
                        <a:cs typeface="Arial" pitchFamily="34" charset="0"/>
                      </a:endParaRPr>
                    </a:p>
                  </a:txBody>
                  <a:tcPr marL="45260" marR="45260" marT="22630" marB="2263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A531">
                        <a:alpha val="20000"/>
                      </a:srgbClr>
                    </a:solidFill>
                  </a:tcPr>
                </a:tc>
                <a:extLst>
                  <a:ext uri="{0D108BD9-81ED-4DB2-BD59-A6C34878D82A}">
                    <a16:rowId xmlns:a16="http://schemas.microsoft.com/office/drawing/2014/main" val="10003"/>
                  </a:ext>
                </a:extLst>
              </a:tr>
            </a:tbl>
          </a:graphicData>
        </a:graphic>
      </p:graphicFrame>
      <p:sp>
        <p:nvSpPr>
          <p:cNvPr id="4" name="Rechteck 3"/>
          <p:cNvSpPr>
            <a:spLocks noChangeArrowheads="1"/>
          </p:cNvSpPr>
          <p:nvPr/>
        </p:nvSpPr>
        <p:spPr bwMode="auto">
          <a:xfrm>
            <a:off x="2006600" y="1700213"/>
            <a:ext cx="1903413" cy="1384995"/>
          </a:xfrm>
          <a:prstGeom prst="rect">
            <a:avLst/>
          </a:prstGeom>
          <a:noFill/>
          <a:ln w="9525">
            <a:noFill/>
            <a:miter lim="800000"/>
            <a:headEnd/>
            <a:tailEnd/>
          </a:ln>
        </p:spPr>
        <p:txBody>
          <a:bodyPr>
            <a:prstTxWarp prst="textNoShape">
              <a:avLst/>
            </a:prstTxWarp>
            <a:spAutoFit/>
          </a:bodyPr>
          <a:lstStyle/>
          <a:p>
            <a:pPr algn="l"/>
            <a:r>
              <a:rPr lang="de-CH" sz="1400" b="1" dirty="0">
                <a:latin typeface="Comic Sans MS" pitchFamily="-72" charset="0"/>
                <a:ea typeface="Arial" pitchFamily="-72" charset="0"/>
                <a:cs typeface="Arial" pitchFamily="-72" charset="0"/>
              </a:rPr>
              <a:t>Formulierung </a:t>
            </a:r>
            <a:br>
              <a:rPr lang="de-CH" sz="1400" b="1" dirty="0">
                <a:latin typeface="Comic Sans MS" pitchFamily="-72" charset="0"/>
                <a:ea typeface="Arial" pitchFamily="-72" charset="0"/>
                <a:cs typeface="Arial" pitchFamily="-72" charset="0"/>
              </a:rPr>
            </a:br>
            <a:r>
              <a:rPr lang="de-CH" sz="1400" b="1" dirty="0">
                <a:latin typeface="Comic Sans MS" pitchFamily="-72" charset="0"/>
                <a:ea typeface="Arial" pitchFamily="-72" charset="0"/>
                <a:cs typeface="Arial" pitchFamily="-72" charset="0"/>
              </a:rPr>
              <a:t>der Rechtsbegehren und Behauptung </a:t>
            </a:r>
            <a:br>
              <a:rPr lang="de-CH" sz="1400" b="1" dirty="0">
                <a:latin typeface="Comic Sans MS" pitchFamily="-72" charset="0"/>
                <a:ea typeface="Arial" pitchFamily="-72" charset="0"/>
                <a:cs typeface="Arial" pitchFamily="-72" charset="0"/>
              </a:rPr>
            </a:br>
            <a:r>
              <a:rPr lang="de-CH" sz="1400" b="1" dirty="0">
                <a:latin typeface="Comic Sans MS" pitchFamily="-72" charset="0"/>
                <a:ea typeface="Arial" pitchFamily="-72" charset="0"/>
                <a:cs typeface="Arial" pitchFamily="-72" charset="0"/>
              </a:rPr>
              <a:t>von Tatsachen durch die Parteien</a:t>
            </a:r>
          </a:p>
        </p:txBody>
      </p:sp>
      <p:sp>
        <p:nvSpPr>
          <p:cNvPr id="24" name="Rechteck 23"/>
          <p:cNvSpPr>
            <a:spLocks noChangeArrowheads="1"/>
          </p:cNvSpPr>
          <p:nvPr/>
        </p:nvSpPr>
        <p:spPr bwMode="auto">
          <a:xfrm>
            <a:off x="2006600" y="3733800"/>
            <a:ext cx="1930400" cy="523875"/>
          </a:xfrm>
          <a:prstGeom prst="rect">
            <a:avLst/>
          </a:prstGeom>
          <a:noFill/>
          <a:ln w="9525">
            <a:noFill/>
            <a:miter lim="800000"/>
            <a:headEnd/>
            <a:tailEnd/>
          </a:ln>
        </p:spPr>
        <p:txBody>
          <a:bodyPr>
            <a:prstTxWarp prst="textNoShape">
              <a:avLst/>
            </a:prstTxWarp>
            <a:spAutoFit/>
          </a:bodyPr>
          <a:lstStyle/>
          <a:p>
            <a:pPr algn="l"/>
            <a:r>
              <a:rPr lang="de-CH" sz="1400" b="1" dirty="0">
                <a:latin typeface="Comic Sans MS" pitchFamily="-72" charset="0"/>
                <a:ea typeface="Arial" pitchFamily="-72" charset="0"/>
                <a:cs typeface="Arial" pitchFamily="-72" charset="0"/>
              </a:rPr>
              <a:t>Ermittlung </a:t>
            </a:r>
            <a:br>
              <a:rPr lang="de-CH" sz="1400" b="1" dirty="0">
                <a:latin typeface="Comic Sans MS" pitchFamily="-72" charset="0"/>
                <a:ea typeface="Arial" pitchFamily="-72" charset="0"/>
                <a:cs typeface="Arial" pitchFamily="-72" charset="0"/>
              </a:rPr>
            </a:br>
            <a:r>
              <a:rPr lang="de-CH" sz="1400" b="1" dirty="0">
                <a:latin typeface="Comic Sans MS" pitchFamily="-72" charset="0"/>
                <a:ea typeface="Arial" pitchFamily="-72" charset="0"/>
                <a:cs typeface="Arial" pitchFamily="-72" charset="0"/>
              </a:rPr>
              <a:t>der Tatsachen</a:t>
            </a:r>
          </a:p>
        </p:txBody>
      </p:sp>
      <p:sp>
        <p:nvSpPr>
          <p:cNvPr id="28" name="Rechteck 27"/>
          <p:cNvSpPr>
            <a:spLocks noChangeArrowheads="1"/>
          </p:cNvSpPr>
          <p:nvPr/>
        </p:nvSpPr>
        <p:spPr bwMode="auto">
          <a:xfrm>
            <a:off x="1997075" y="4984750"/>
            <a:ext cx="1930400" cy="738188"/>
          </a:xfrm>
          <a:prstGeom prst="rect">
            <a:avLst/>
          </a:prstGeom>
          <a:noFill/>
          <a:ln w="9525">
            <a:noFill/>
            <a:miter lim="800000"/>
            <a:headEnd/>
            <a:tailEnd/>
          </a:ln>
        </p:spPr>
        <p:txBody>
          <a:bodyPr>
            <a:prstTxWarp prst="textNoShape">
              <a:avLst/>
            </a:prstTxWarp>
            <a:spAutoFit/>
          </a:bodyPr>
          <a:lstStyle/>
          <a:p>
            <a:pPr algn="l"/>
            <a:r>
              <a:rPr lang="de-CH" sz="1400" b="1" dirty="0">
                <a:latin typeface="Comic Sans MS" pitchFamily="-72" charset="0"/>
                <a:ea typeface="Arial" pitchFamily="-72" charset="0"/>
                <a:cs typeface="Arial" pitchFamily="-72" charset="0"/>
              </a:rPr>
              <a:t>Rechtliche Beurteilung </a:t>
            </a:r>
            <a:br>
              <a:rPr lang="de-CH" sz="1400" b="1" dirty="0">
                <a:latin typeface="Comic Sans MS" pitchFamily="-72" charset="0"/>
                <a:ea typeface="Arial" pitchFamily="-72" charset="0"/>
                <a:cs typeface="Arial" pitchFamily="-72" charset="0"/>
              </a:rPr>
            </a:br>
            <a:r>
              <a:rPr lang="de-CH" sz="1400" b="1" dirty="0">
                <a:latin typeface="Comic Sans MS" pitchFamily="-72" charset="0"/>
                <a:ea typeface="Arial" pitchFamily="-72" charset="0"/>
                <a:cs typeface="Arial" pitchFamily="-72" charset="0"/>
              </a:rPr>
              <a:t>der Tatsachen</a:t>
            </a:r>
          </a:p>
        </p:txBody>
      </p:sp>
      <p:sp>
        <p:nvSpPr>
          <p:cNvPr id="29" name="Rechteck 28"/>
          <p:cNvSpPr>
            <a:spLocks noChangeArrowheads="1"/>
          </p:cNvSpPr>
          <p:nvPr/>
        </p:nvSpPr>
        <p:spPr bwMode="auto">
          <a:xfrm>
            <a:off x="3927475" y="1700213"/>
            <a:ext cx="4535488" cy="2030412"/>
          </a:xfrm>
          <a:prstGeom prst="rect">
            <a:avLst/>
          </a:prstGeom>
          <a:noFill/>
          <a:ln w="9525">
            <a:noFill/>
            <a:miter lim="800000"/>
            <a:headEnd/>
            <a:tailEnd/>
          </a:ln>
        </p:spPr>
        <p:txBody>
          <a:bodyPr>
            <a:prstTxWarp prst="textNoShape">
              <a:avLst/>
            </a:prstTxWarp>
            <a:spAutoFit/>
          </a:bodyPr>
          <a:lstStyle/>
          <a:p>
            <a:pPr algn="l"/>
            <a:r>
              <a:rPr lang="de-CH" sz="1400" b="1" dirty="0">
                <a:latin typeface="Comic Sans MS" pitchFamily="-72" charset="0"/>
                <a:ea typeface="Arial" pitchFamily="-72" charset="0"/>
                <a:cs typeface="Arial" pitchFamily="-72" charset="0"/>
              </a:rPr>
              <a:t>Kläger</a:t>
            </a:r>
            <a:r>
              <a:rPr lang="de-CH" sz="1400" dirty="0">
                <a:latin typeface="Comic Sans MS" pitchFamily="-72" charset="0"/>
                <a:ea typeface="Arial" pitchFamily="-72" charset="0"/>
                <a:cs typeface="Arial" pitchFamily="-72" charset="0"/>
              </a:rPr>
              <a:t>: «Der Beklagte hat bei mir ein Klavier </a:t>
            </a:r>
            <a:br>
              <a:rPr lang="de-CH" sz="1400" dirty="0">
                <a:latin typeface="Comic Sans MS" pitchFamily="-72" charset="0"/>
                <a:ea typeface="Arial" pitchFamily="-72" charset="0"/>
                <a:cs typeface="Arial" pitchFamily="-72" charset="0"/>
              </a:rPr>
            </a:br>
            <a:r>
              <a:rPr lang="de-CH" sz="1400" dirty="0">
                <a:latin typeface="Comic Sans MS" pitchFamily="-72" charset="0"/>
                <a:ea typeface="Arial" pitchFamily="-72" charset="0"/>
                <a:cs typeface="Arial" pitchFamily="-72" charset="0"/>
              </a:rPr>
              <a:t>für CHF 50 000.– gekauft. Er hätte am 01.01.2011 bezahlen sollen. Das Geld habe ich nie erhalten. </a:t>
            </a:r>
            <a:br>
              <a:rPr lang="de-CH" sz="1400" dirty="0">
                <a:latin typeface="Comic Sans MS" pitchFamily="-72" charset="0"/>
                <a:ea typeface="Arial" pitchFamily="-72" charset="0"/>
                <a:cs typeface="Arial" pitchFamily="-72" charset="0"/>
              </a:rPr>
            </a:br>
            <a:r>
              <a:rPr lang="de-CH" sz="1400" dirty="0">
                <a:latin typeface="Comic Sans MS" pitchFamily="-72" charset="0"/>
                <a:ea typeface="Arial" pitchFamily="-72" charset="0"/>
                <a:cs typeface="Arial" pitchFamily="-72" charset="0"/>
              </a:rPr>
              <a:t>Das Gericht soll ihn zur Zahlung verpflichten.»</a:t>
            </a:r>
          </a:p>
          <a:p>
            <a:pPr algn="l"/>
            <a:endParaRPr lang="de-CH" sz="1400" b="1" dirty="0">
              <a:latin typeface="Comic Sans MS" pitchFamily="-72" charset="0"/>
              <a:ea typeface="Arial" pitchFamily="-72" charset="0"/>
              <a:cs typeface="Arial" pitchFamily="-72" charset="0"/>
            </a:endParaRPr>
          </a:p>
          <a:p>
            <a:pPr algn="l"/>
            <a:r>
              <a:rPr lang="de-CH" sz="1400" b="1" dirty="0">
                <a:latin typeface="Comic Sans MS" pitchFamily="-72" charset="0"/>
                <a:ea typeface="Arial" pitchFamily="-72" charset="0"/>
                <a:cs typeface="Arial" pitchFamily="-72" charset="0"/>
              </a:rPr>
              <a:t>Beklagter</a:t>
            </a:r>
            <a:r>
              <a:rPr lang="de-CH" sz="1400" dirty="0">
                <a:latin typeface="Comic Sans MS" pitchFamily="-72" charset="0"/>
                <a:ea typeface="Arial" pitchFamily="-72" charset="0"/>
                <a:cs typeface="Arial" pitchFamily="-72" charset="0"/>
              </a:rPr>
              <a:t>: «Mit dem Kläger habe ich weder einen Kaufvertrag geschlossen, noch habe ich von ihm </a:t>
            </a:r>
            <a:br>
              <a:rPr lang="de-CH" sz="1400" dirty="0">
                <a:latin typeface="Comic Sans MS" pitchFamily="-72" charset="0"/>
                <a:ea typeface="Arial" pitchFamily="-72" charset="0"/>
                <a:cs typeface="Arial" pitchFamily="-72" charset="0"/>
              </a:rPr>
            </a:br>
            <a:r>
              <a:rPr lang="de-CH" sz="1400" dirty="0">
                <a:latin typeface="Comic Sans MS" pitchFamily="-72" charset="0"/>
                <a:ea typeface="Arial" pitchFamily="-72" charset="0"/>
                <a:cs typeface="Arial" pitchFamily="-72" charset="0"/>
              </a:rPr>
              <a:t>ein Klavier geliefert bekommen. Die Klage ist abzuweisen.»</a:t>
            </a:r>
          </a:p>
        </p:txBody>
      </p:sp>
      <p:sp>
        <p:nvSpPr>
          <p:cNvPr id="30" name="Rechteck 29"/>
          <p:cNvSpPr>
            <a:spLocks noChangeArrowheads="1"/>
          </p:cNvSpPr>
          <p:nvPr/>
        </p:nvSpPr>
        <p:spPr bwMode="auto">
          <a:xfrm>
            <a:off x="3927475" y="3733800"/>
            <a:ext cx="4535488" cy="1246188"/>
          </a:xfrm>
          <a:prstGeom prst="rect">
            <a:avLst/>
          </a:prstGeom>
          <a:noFill/>
          <a:ln w="9525">
            <a:noFill/>
            <a:miter lim="800000"/>
            <a:headEnd/>
            <a:tailEnd/>
          </a:ln>
        </p:spPr>
        <p:txBody>
          <a:bodyPr>
            <a:prstTxWarp prst="textNoShape">
              <a:avLst/>
            </a:prstTxWarp>
            <a:spAutoFit/>
          </a:bodyPr>
          <a:lstStyle/>
          <a:p>
            <a:pPr marL="177800" indent="-177800" algn="l">
              <a:spcBef>
                <a:spcPts val="300"/>
              </a:spcBef>
              <a:buFont typeface="Calibri" pitchFamily="-72" charset="0"/>
              <a:buAutoNum type="arabicPeriod"/>
            </a:pPr>
            <a:r>
              <a:rPr lang="de-CH" sz="1400" dirty="0">
                <a:latin typeface="Comic Sans MS" pitchFamily="-72" charset="0"/>
                <a:ea typeface="Arial" pitchFamily="-72" charset="0"/>
                <a:cs typeface="Arial" pitchFamily="-72" charset="0"/>
              </a:rPr>
              <a:t>Wurde zwischen den Parteien ein Kaufvertrag abgeschlossen?</a:t>
            </a:r>
          </a:p>
          <a:p>
            <a:pPr marL="177800" indent="-177800" algn="l">
              <a:spcBef>
                <a:spcPts val="300"/>
              </a:spcBef>
              <a:buFont typeface="Calibri" pitchFamily="-72" charset="0"/>
              <a:buAutoNum type="arabicPeriod"/>
            </a:pPr>
            <a:r>
              <a:rPr lang="de-CH" sz="1400" dirty="0">
                <a:latin typeface="Comic Sans MS" pitchFamily="-72" charset="0"/>
                <a:ea typeface="Arial" pitchFamily="-72" charset="0"/>
                <a:cs typeface="Arial" pitchFamily="-72" charset="0"/>
              </a:rPr>
              <a:t>Wurde dem Beklagten vom Kläger ein Klavier geliefert?</a:t>
            </a:r>
          </a:p>
          <a:p>
            <a:pPr marL="177800" indent="-177800" algn="l">
              <a:spcBef>
                <a:spcPts val="300"/>
              </a:spcBef>
              <a:buFont typeface="Calibri" pitchFamily="-72" charset="0"/>
              <a:buAutoNum type="arabicPeriod"/>
            </a:pPr>
            <a:r>
              <a:rPr lang="de-CH" sz="1400" dirty="0">
                <a:latin typeface="Comic Sans MS" pitchFamily="-72" charset="0"/>
                <a:ea typeface="Arial" pitchFamily="-72" charset="0"/>
                <a:cs typeface="Arial" pitchFamily="-72" charset="0"/>
              </a:rPr>
              <a:t>Wann hätte der Beklagte allenfalls zahlen sollen?</a:t>
            </a:r>
          </a:p>
        </p:txBody>
      </p:sp>
      <p:sp>
        <p:nvSpPr>
          <p:cNvPr id="31" name="Rechteck 30"/>
          <p:cNvSpPr>
            <a:spLocks noChangeArrowheads="1"/>
          </p:cNvSpPr>
          <p:nvPr/>
        </p:nvSpPr>
        <p:spPr bwMode="auto">
          <a:xfrm>
            <a:off x="3927475" y="4992688"/>
            <a:ext cx="4535488" cy="992187"/>
          </a:xfrm>
          <a:prstGeom prst="rect">
            <a:avLst/>
          </a:prstGeom>
          <a:noFill/>
          <a:ln w="9525">
            <a:noFill/>
            <a:miter lim="800000"/>
            <a:headEnd/>
            <a:tailEnd/>
          </a:ln>
        </p:spPr>
        <p:txBody>
          <a:bodyPr>
            <a:prstTxWarp prst="textNoShape">
              <a:avLst/>
            </a:prstTxWarp>
            <a:spAutoFit/>
          </a:bodyPr>
          <a:lstStyle/>
          <a:p>
            <a:pPr algn="l">
              <a:spcBef>
                <a:spcPts val="300"/>
              </a:spcBef>
            </a:pPr>
            <a:r>
              <a:rPr lang="de-CH" sz="1400" dirty="0">
                <a:latin typeface="Comic Sans MS" pitchFamily="-72" charset="0"/>
                <a:ea typeface="Arial" pitchFamily="-72" charset="0"/>
                <a:cs typeface="Arial" pitchFamily="-72" charset="0"/>
              </a:rPr>
              <a:t>Muss der Beklagte den Kaufpreis bezahlen, wenn er mit dem Kläger einen Kaufvertrag abgeschlossen hat und ihm das Klavier tatsächlich geliefert wurde?</a:t>
            </a:r>
          </a:p>
          <a:p>
            <a:pPr algn="l">
              <a:spcBef>
                <a:spcPts val="300"/>
              </a:spcBef>
            </a:pPr>
            <a:r>
              <a:rPr lang="de-CH" sz="1400" b="1" dirty="0">
                <a:latin typeface="Comic Sans MS" pitchFamily="-72" charset="0"/>
                <a:ea typeface="Arial" pitchFamily="-72" charset="0"/>
                <a:cs typeface="Arial" pitchFamily="-72" charset="0"/>
              </a:rPr>
              <a:t>Antwort</a:t>
            </a:r>
            <a:r>
              <a:rPr lang="de-CH" sz="1400" dirty="0">
                <a:latin typeface="Comic Sans MS" pitchFamily="-72" charset="0"/>
                <a:ea typeface="Arial" pitchFamily="-72" charset="0"/>
                <a:cs typeface="Arial" pitchFamily="-72" charset="0"/>
              </a:rPr>
              <a:t>: Art. 184 OR → Ja!</a:t>
            </a:r>
          </a:p>
        </p:txBody>
      </p:sp>
      <p:sp>
        <p:nvSpPr>
          <p:cNvPr id="13343" name="Rechteck 11"/>
          <p:cNvSpPr>
            <a:spLocks noChangeArrowheads="1"/>
          </p:cNvSpPr>
          <p:nvPr/>
        </p:nvSpPr>
        <p:spPr bwMode="auto">
          <a:xfrm>
            <a:off x="644525" y="6103938"/>
            <a:ext cx="6559550" cy="276225"/>
          </a:xfrm>
          <a:prstGeom prst="rect">
            <a:avLst/>
          </a:prstGeom>
          <a:noFill/>
          <a:ln w="9525">
            <a:noFill/>
            <a:miter lim="800000"/>
            <a:headEnd/>
            <a:tailEnd/>
          </a:ln>
        </p:spPr>
        <p:txBody>
          <a:bodyPr lIns="0">
            <a:prstTxWarp prst="textNoShape">
              <a:avLst/>
            </a:prstTxWarp>
            <a:spAutoFit/>
          </a:bodyPr>
          <a:lstStyle/>
          <a:p>
            <a:r>
              <a:rPr lang="de-CH" sz="1200">
                <a:latin typeface="Arial" pitchFamily="-72" charset="0"/>
                <a:ea typeface="Arial" pitchFamily="-72" charset="0"/>
                <a:cs typeface="Arial" pitchFamily="-72" charset="0"/>
              </a:rPr>
              <a:t>Copyright by Bürgi Nägeli Rechtsanwälte, Zürich 2012 (</a:t>
            </a:r>
            <a:r>
              <a:rPr lang="de-CH" sz="1200" u="sng">
                <a:latin typeface="Arial" pitchFamily="-72" charset="0"/>
                <a:ea typeface="Arial" pitchFamily="-72" charset="0"/>
                <a:cs typeface="Arial" pitchFamily="-72" charset="0"/>
                <a:hlinkClick r:id="rId3"/>
              </a:rPr>
              <a:t>www.zivilprozess.ch</a:t>
            </a:r>
            <a:r>
              <a:rPr lang="de-CH" sz="1200">
                <a:latin typeface="Arial" pitchFamily="-72" charset="0"/>
                <a:ea typeface="Arial" pitchFamily="-72" charset="0"/>
                <a:cs typeface="Arial" pitchFamily="-72" charset="0"/>
              </a:rPr>
              <a:t>)</a:t>
            </a:r>
          </a:p>
        </p:txBody>
      </p:sp>
    </p:spTree>
    <p:extLst>
      <p:ext uri="{BB962C8B-B14F-4D97-AF65-F5344CB8AC3E}">
        <p14:creationId xmlns:p14="http://schemas.microsoft.com/office/powerpoint/2010/main" val="165486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xEl>
                                              <p:pRg st="0" end="0"/>
                                            </p:txEl>
                                          </p:spTgt>
                                        </p:tgtEl>
                                        <p:attrNameLst>
                                          <p:attrName>style.visibility</p:attrName>
                                        </p:attrNameLst>
                                      </p:cBhvr>
                                      <p:to>
                                        <p:strVal val="visible"/>
                                      </p:to>
                                    </p:set>
                                    <p:animEffect transition="in" filter="fade">
                                      <p:cBhvr>
                                        <p:cTn id="12" dur="500"/>
                                        <p:tgtEl>
                                          <p:spTgt spid="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xEl>
                                              <p:pRg st="0" end="0"/>
                                            </p:txEl>
                                          </p:spTgt>
                                        </p:tgtEl>
                                        <p:attrNameLst>
                                          <p:attrName>style.visibility</p:attrName>
                                        </p:attrNameLst>
                                      </p:cBhvr>
                                      <p:to>
                                        <p:strVal val="visible"/>
                                      </p:to>
                                    </p:set>
                                    <p:animEffect transition="in" filter="fade">
                                      <p:cBhvr>
                                        <p:cTn id="27" dur="500"/>
                                        <p:tgtEl>
                                          <p:spTgt spid="3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xEl>
                                              <p:pRg st="1" end="1"/>
                                            </p:txEl>
                                          </p:spTgt>
                                        </p:tgtEl>
                                        <p:attrNameLst>
                                          <p:attrName>style.visibility</p:attrName>
                                        </p:attrNameLst>
                                      </p:cBhvr>
                                      <p:to>
                                        <p:strVal val="visible"/>
                                      </p:to>
                                    </p:set>
                                    <p:animEffect transition="in" filter="fade">
                                      <p:cBhvr>
                                        <p:cTn id="32" dur="500"/>
                                        <p:tgtEl>
                                          <p:spTgt spid="3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xEl>
                                              <p:pRg st="2" end="2"/>
                                            </p:txEl>
                                          </p:spTgt>
                                        </p:tgtEl>
                                        <p:attrNameLst>
                                          <p:attrName>style.visibility</p:attrName>
                                        </p:attrNameLst>
                                      </p:cBhvr>
                                      <p:to>
                                        <p:strVal val="visible"/>
                                      </p:to>
                                    </p:set>
                                    <p:animEffect transition="in" filter="fade">
                                      <p:cBhvr>
                                        <p:cTn id="37" dur="500"/>
                                        <p:tgtEl>
                                          <p:spTgt spid="30">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xEl>
                                              <p:pRg st="0" end="0"/>
                                            </p:txEl>
                                          </p:spTgt>
                                        </p:tgtEl>
                                        <p:attrNameLst>
                                          <p:attrName>style.visibility</p:attrName>
                                        </p:attrNameLst>
                                      </p:cBhvr>
                                      <p:to>
                                        <p:strVal val="visible"/>
                                      </p:to>
                                    </p:set>
                                    <p:animEffect transition="in" filter="fade">
                                      <p:cBhvr>
                                        <p:cTn id="47" dur="500"/>
                                        <p:tgtEl>
                                          <p:spTgt spid="3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xEl>
                                              <p:pRg st="1" end="1"/>
                                            </p:txEl>
                                          </p:spTgt>
                                        </p:tgtEl>
                                        <p:attrNameLst>
                                          <p:attrName>style.visibility</p:attrName>
                                        </p:attrNameLst>
                                      </p:cBhvr>
                                      <p:to>
                                        <p:strVal val="visible"/>
                                      </p:to>
                                    </p:set>
                                    <p:animEffect transition="in" filter="fade">
                                      <p:cBhvr>
                                        <p:cTn id="52"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8" grpId="0"/>
      <p:bldP spid="29" grpId="0" build="p"/>
      <p:bldP spid="30" grpId="0" build="p"/>
      <p:bldP spid="3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Fußzeilenplatzhalter 3"/>
          <p:cNvSpPr txBox="1">
            <a:spLocks/>
          </p:cNvSpPr>
          <p:nvPr/>
        </p:nvSpPr>
        <p:spPr bwMode="auto">
          <a:xfrm>
            <a:off x="7812088" y="287338"/>
            <a:ext cx="1008062" cy="236537"/>
          </a:xfrm>
          <a:prstGeom prst="rect">
            <a:avLst/>
          </a:prstGeom>
          <a:noFill/>
          <a:ln w="9525">
            <a:noFill/>
            <a:miter lim="800000"/>
            <a:headEnd/>
            <a:tailEnd/>
          </a:ln>
        </p:spPr>
        <p:txBody>
          <a:bodyPr lIns="0" tIns="21600" rIns="0" bIns="46800" anchor="ctr">
            <a:prstTxWarp prst="textNoShape">
              <a:avLst/>
            </a:prstTxWarp>
          </a:bodyPr>
          <a:lstStyle/>
          <a:p>
            <a:pPr algn="r"/>
            <a:r>
              <a:rPr lang="de-DE" sz="1200">
                <a:latin typeface="Arial" pitchFamily="-72" charset="0"/>
                <a:ea typeface="Arial" pitchFamily="-72" charset="0"/>
                <a:cs typeface="Arial" pitchFamily="-72" charset="0"/>
              </a:rPr>
              <a:t>Zu Seite 8</a:t>
            </a:r>
          </a:p>
        </p:txBody>
      </p:sp>
      <p:sp>
        <p:nvSpPr>
          <p:cNvPr id="27650" name="Text Box 39"/>
          <p:cNvSpPr txBox="1">
            <a:spLocks noChangeArrowheads="1"/>
          </p:cNvSpPr>
          <p:nvPr/>
        </p:nvSpPr>
        <p:spPr bwMode="auto">
          <a:xfrm>
            <a:off x="1044575" y="828675"/>
            <a:ext cx="7056438" cy="431800"/>
          </a:xfrm>
          <a:prstGeom prst="rect">
            <a:avLst/>
          </a:prstGeom>
          <a:solidFill>
            <a:srgbClr val="DDDEDD"/>
          </a:solidFill>
          <a:ln w="9525">
            <a:solidFill>
              <a:schemeClr val="tx1"/>
            </a:solidFill>
            <a:miter lim="800000"/>
            <a:headEnd/>
            <a:tailEnd/>
          </a:ln>
        </p:spPr>
        <p:txBody>
          <a:bodyPr anchor="ctr">
            <a:prstTxWarp prst="textNoShape">
              <a:avLst/>
            </a:prstTxWarp>
          </a:bodyPr>
          <a:lstStyle/>
          <a:p>
            <a:pPr algn="ctr"/>
            <a:r>
              <a:rPr lang="de-CH" sz="1800" b="1">
                <a:latin typeface="Comic Sans MS" pitchFamily="-72" charset="0"/>
              </a:rPr>
              <a:t>Verwaltungsverfahren</a:t>
            </a:r>
          </a:p>
        </p:txBody>
      </p:sp>
      <p:sp>
        <p:nvSpPr>
          <p:cNvPr id="8" name="AutoShape 16"/>
          <p:cNvSpPr>
            <a:spLocks noChangeArrowheads="1"/>
          </p:cNvSpPr>
          <p:nvPr/>
        </p:nvSpPr>
        <p:spPr bwMode="auto">
          <a:xfrm rot="16200000">
            <a:off x="4357688" y="911225"/>
            <a:ext cx="395287" cy="2760663"/>
          </a:xfrm>
          <a:prstGeom prst="downArrow">
            <a:avLst>
              <a:gd name="adj1" fmla="val 47037"/>
              <a:gd name="adj2" fmla="val 55709"/>
            </a:avLst>
          </a:prstGeom>
          <a:solidFill>
            <a:schemeClr val="bg1">
              <a:lumMod val="75000"/>
            </a:schemeClr>
          </a:solidFill>
          <a:ln w="9525">
            <a:noFill/>
            <a:miter lim="800000"/>
            <a:headEnd/>
            <a:tailEnd/>
          </a:ln>
        </p:spPr>
        <p:txBody>
          <a:bodyPr wrap="none" anchor="ctr"/>
          <a:lstStyle/>
          <a:p>
            <a:pPr>
              <a:defRPr/>
            </a:pPr>
            <a:endParaRPr lang="de-DE" sz="1800">
              <a:latin typeface="Calibri" charset="0"/>
              <a:ea typeface="ヒラギノ角ゴ Pro W3" charset="0"/>
              <a:cs typeface="ヒラギノ角ゴ Pro W3" charset="0"/>
            </a:endParaRPr>
          </a:p>
        </p:txBody>
      </p:sp>
      <p:graphicFrame>
        <p:nvGraphicFramePr>
          <p:cNvPr id="11" name="Group 57"/>
          <p:cNvGraphicFramePr>
            <a:graphicFrameLocks/>
          </p:cNvGraphicFramePr>
          <p:nvPr/>
        </p:nvGraphicFramePr>
        <p:xfrm>
          <a:off x="528638" y="1527175"/>
          <a:ext cx="2645488" cy="1292225"/>
        </p:xfrm>
        <a:graphic>
          <a:graphicData uri="http://schemas.openxmlformats.org/drawingml/2006/table">
            <a:tbl>
              <a:tblPr/>
              <a:tblGrid>
                <a:gridCol w="2645488">
                  <a:extLst>
                    <a:ext uri="{9D8B030D-6E8A-4147-A177-3AD203B41FA5}">
                      <a16:colId xmlns:a16="http://schemas.microsoft.com/office/drawing/2014/main" val="20000"/>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de-CH" sz="1800" b="1" i="0" u="none" strike="noStrike" cap="none" normalizeH="0" baseline="0" dirty="0">
                          <a:ln>
                            <a:noFill/>
                          </a:ln>
                          <a:solidFill>
                            <a:schemeClr val="tx1"/>
                          </a:solidFill>
                          <a:effectLst/>
                          <a:latin typeface="Comic Sans MS" pitchFamily="66" charset="0"/>
                        </a:rPr>
                        <a:t>Bürger</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25000"/>
                      </a:srgbClr>
                    </a:solidFill>
                  </a:tcPr>
                </a:tc>
                <a:extLst>
                  <a:ext uri="{0D108BD9-81ED-4DB2-BD59-A6C34878D82A}">
                    <a16:rowId xmlns:a16="http://schemas.microsoft.com/office/drawing/2014/main" val="10000"/>
                  </a:ext>
                </a:extLst>
              </a:tr>
              <a:tr h="835025">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0" lang="de-DE" sz="1600" b="1" i="0" u="none" strike="noStrike" cap="none" normalizeH="0" baseline="0" dirty="0">
                        <a:ln>
                          <a:noFill/>
                        </a:ln>
                        <a:solidFill>
                          <a:schemeClr val="tx1"/>
                        </a:solidFill>
                        <a:effectLst/>
                        <a:latin typeface="Verdana"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25000"/>
                      </a:srgbClr>
                    </a:solidFill>
                  </a:tcPr>
                </a:tc>
                <a:extLst>
                  <a:ext uri="{0D108BD9-81ED-4DB2-BD59-A6C34878D82A}">
                    <a16:rowId xmlns:a16="http://schemas.microsoft.com/office/drawing/2014/main" val="10001"/>
                  </a:ext>
                </a:extLst>
              </a:tr>
            </a:tbl>
          </a:graphicData>
        </a:graphic>
      </p:graphicFrame>
      <p:graphicFrame>
        <p:nvGraphicFramePr>
          <p:cNvPr id="12" name="Group 70"/>
          <p:cNvGraphicFramePr>
            <a:graphicFrameLocks noGrp="1"/>
          </p:cNvGraphicFramePr>
          <p:nvPr/>
        </p:nvGraphicFramePr>
        <p:xfrm>
          <a:off x="5938838" y="1552575"/>
          <a:ext cx="2645488" cy="1276350"/>
        </p:xfrm>
        <a:graphic>
          <a:graphicData uri="http://schemas.openxmlformats.org/drawingml/2006/table">
            <a:tbl>
              <a:tblPr/>
              <a:tblGrid>
                <a:gridCol w="2645488">
                  <a:extLst>
                    <a:ext uri="{9D8B030D-6E8A-4147-A177-3AD203B41FA5}">
                      <a16:colId xmlns:a16="http://schemas.microsoft.com/office/drawing/2014/main" val="20000"/>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de-CH" sz="1800" b="1" i="0" u="none" strike="noStrike" cap="none" normalizeH="0" baseline="0">
                          <a:ln>
                            <a:noFill/>
                          </a:ln>
                          <a:solidFill>
                            <a:schemeClr val="tx1"/>
                          </a:solidFill>
                          <a:effectLst/>
                          <a:latin typeface="Comic Sans MS" pitchFamily="66" charset="0"/>
                        </a:rPr>
                        <a:t>Staatliche Verwaltung</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50000"/>
                      </a:srgbClr>
                    </a:solidFill>
                  </a:tcPr>
                </a:tc>
                <a:extLst>
                  <a:ext uri="{0D108BD9-81ED-4DB2-BD59-A6C34878D82A}">
                    <a16:rowId xmlns:a16="http://schemas.microsoft.com/office/drawing/2014/main" val="10000"/>
                  </a:ext>
                </a:extLst>
              </a:tr>
              <a:tr h="84455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0" lang="de-DE" sz="1800" b="1" i="0" u="none" strike="noStrike" cap="none" normalizeH="0" baseline="0" dirty="0">
                        <a:ln>
                          <a:noFill/>
                        </a:ln>
                        <a:solidFill>
                          <a:schemeClr val="tx1"/>
                        </a:solidFill>
                        <a:effectLst>
                          <a:outerShdw blurRad="38100" dist="38100" dir="2700000" algn="tl">
                            <a:srgbClr val="000000"/>
                          </a:outerShdw>
                        </a:effectLst>
                        <a:latin typeface="Verdana"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531">
                        <a:alpha val="50000"/>
                      </a:srgbClr>
                    </a:solidFill>
                  </a:tcPr>
                </a:tc>
                <a:extLst>
                  <a:ext uri="{0D108BD9-81ED-4DB2-BD59-A6C34878D82A}">
                    <a16:rowId xmlns:a16="http://schemas.microsoft.com/office/drawing/2014/main" val="10001"/>
                  </a:ext>
                </a:extLst>
              </a:tr>
            </a:tbl>
          </a:graphicData>
        </a:graphic>
      </p:graphicFrame>
      <p:sp>
        <p:nvSpPr>
          <p:cNvPr id="13" name="Text Box 53"/>
          <p:cNvSpPr txBox="1">
            <a:spLocks noChangeAspect="1" noChangeArrowheads="1"/>
          </p:cNvSpPr>
          <p:nvPr/>
        </p:nvSpPr>
        <p:spPr bwMode="auto">
          <a:xfrm>
            <a:off x="3282950" y="1585913"/>
            <a:ext cx="2557463" cy="600075"/>
          </a:xfrm>
          <a:prstGeom prst="rect">
            <a:avLst/>
          </a:prstGeom>
          <a:noFill/>
          <a:ln w="9525">
            <a:noFill/>
            <a:miter lim="800000"/>
            <a:headEnd/>
            <a:tailEnd/>
          </a:ln>
        </p:spPr>
        <p:txBody>
          <a:bodyPr>
            <a:prstTxWarp prst="textNoShape">
              <a:avLst/>
            </a:prstTxWarp>
          </a:bodyPr>
          <a:lstStyle/>
          <a:p>
            <a:pPr algn="ctr">
              <a:spcBef>
                <a:spcPct val="50000"/>
              </a:spcBef>
            </a:pPr>
            <a:r>
              <a:rPr lang="de-CH" sz="1600" b="1">
                <a:latin typeface="Comic Sans MS" pitchFamily="-72" charset="0"/>
              </a:rPr>
              <a:t>Anfechtung eines</a:t>
            </a:r>
            <a:br>
              <a:rPr lang="de-CH" sz="1600" b="1">
                <a:latin typeface="Comic Sans MS" pitchFamily="-72" charset="0"/>
              </a:rPr>
            </a:br>
            <a:r>
              <a:rPr lang="de-CH" sz="1600" b="1">
                <a:latin typeface="Comic Sans MS" pitchFamily="-72" charset="0"/>
              </a:rPr>
              <a:t>Behördenentscheides</a:t>
            </a:r>
          </a:p>
        </p:txBody>
      </p:sp>
      <p:sp>
        <p:nvSpPr>
          <p:cNvPr id="14" name="Text Box 59"/>
          <p:cNvSpPr txBox="1">
            <a:spLocks noChangeArrowheads="1"/>
          </p:cNvSpPr>
          <p:nvPr/>
        </p:nvSpPr>
        <p:spPr bwMode="auto">
          <a:xfrm>
            <a:off x="5991225" y="1909763"/>
            <a:ext cx="2555875" cy="874713"/>
          </a:xfrm>
          <a:prstGeom prst="rect">
            <a:avLst/>
          </a:prstGeom>
          <a:noFill/>
          <a:ln w="9525">
            <a:noFill/>
            <a:miter lim="800000"/>
            <a:headEnd/>
            <a:tailEnd/>
          </a:ln>
        </p:spPr>
        <p:txBody>
          <a:bodyPr>
            <a:prstTxWarp prst="textNoShape">
              <a:avLst/>
            </a:prstTxWarp>
          </a:bodyPr>
          <a:lstStyle/>
          <a:p>
            <a:pPr algn="l">
              <a:spcBef>
                <a:spcPct val="20000"/>
              </a:spcBef>
              <a:buSzPct val="85000"/>
            </a:pPr>
            <a:r>
              <a:rPr lang="de-CH" sz="1600" b="1">
                <a:latin typeface="Comic Sans MS" pitchFamily="-72" charset="0"/>
              </a:rPr>
              <a:t>hat eine Verfügung erlassen, die den Bürger nicht befriedigt</a:t>
            </a:r>
          </a:p>
        </p:txBody>
      </p:sp>
      <p:sp>
        <p:nvSpPr>
          <p:cNvPr id="15" name="Text Box 61"/>
          <p:cNvSpPr txBox="1">
            <a:spLocks noChangeArrowheads="1"/>
          </p:cNvSpPr>
          <p:nvPr/>
        </p:nvSpPr>
        <p:spPr bwMode="auto">
          <a:xfrm>
            <a:off x="619125" y="2030413"/>
            <a:ext cx="2432050" cy="660400"/>
          </a:xfrm>
          <a:prstGeom prst="rect">
            <a:avLst/>
          </a:prstGeom>
          <a:noFill/>
          <a:ln w="9525">
            <a:noFill/>
            <a:miter lim="800000"/>
            <a:headEnd/>
            <a:tailEnd/>
          </a:ln>
        </p:spPr>
        <p:txBody>
          <a:bodyPr>
            <a:prstTxWarp prst="textNoShape">
              <a:avLst/>
            </a:prstTxWarp>
          </a:bodyPr>
          <a:lstStyle/>
          <a:p>
            <a:pPr algn="l">
              <a:spcBef>
                <a:spcPct val="20000"/>
              </a:spcBef>
              <a:buSzPct val="85000"/>
            </a:pPr>
            <a:r>
              <a:rPr lang="de-CH" sz="1600" b="1" dirty="0">
                <a:latin typeface="Comic Sans MS" pitchFamily="-72" charset="0"/>
              </a:rPr>
              <a:t>juristische oder natürliche Person</a:t>
            </a:r>
          </a:p>
        </p:txBody>
      </p:sp>
      <p:sp>
        <p:nvSpPr>
          <p:cNvPr id="19" name="Text Box 35"/>
          <p:cNvSpPr txBox="1">
            <a:spLocks noChangeArrowheads="1"/>
          </p:cNvSpPr>
          <p:nvPr/>
        </p:nvSpPr>
        <p:spPr bwMode="auto">
          <a:xfrm>
            <a:off x="3298825" y="2506663"/>
            <a:ext cx="2489200" cy="1017588"/>
          </a:xfrm>
          <a:prstGeom prst="rect">
            <a:avLst/>
          </a:prstGeom>
          <a:solidFill>
            <a:schemeClr val="bg1">
              <a:lumMod val="95000"/>
            </a:schemeClr>
          </a:solidFill>
          <a:ln w="9525">
            <a:solidFill>
              <a:schemeClr val="tx1"/>
            </a:solidFill>
            <a:miter lim="800000"/>
            <a:headEnd/>
            <a:tailEnd/>
          </a:ln>
          <a:effectLst/>
        </p:spPr>
        <p:txBody>
          <a:bodyPr rIns="18000">
            <a:spAutoFit/>
          </a:bodyPr>
          <a:lstStyle>
            <a:lvl1pPr eaLnBrk="0" hangingPunct="0">
              <a:defRPr sz="1600" b="1">
                <a:solidFill>
                  <a:schemeClr val="tx1"/>
                </a:solidFill>
                <a:latin typeface="Verdana" pitchFamily="34" charset="0"/>
              </a:defRPr>
            </a:lvl1pPr>
            <a:lvl2pPr marL="742950" indent="-285750" eaLnBrk="0" hangingPunct="0">
              <a:defRPr sz="1600" b="1">
                <a:solidFill>
                  <a:schemeClr val="tx1"/>
                </a:solidFill>
                <a:latin typeface="Verdana" pitchFamily="34" charset="0"/>
              </a:defRPr>
            </a:lvl2pPr>
            <a:lvl3pPr marL="1143000" indent="-228600" eaLnBrk="0" hangingPunct="0">
              <a:defRPr sz="1600" b="1">
                <a:solidFill>
                  <a:schemeClr val="tx1"/>
                </a:solidFill>
                <a:latin typeface="Verdana" pitchFamily="34" charset="0"/>
              </a:defRPr>
            </a:lvl3pPr>
            <a:lvl4pPr marL="1600200" indent="-228600" eaLnBrk="0" hangingPunct="0">
              <a:defRPr sz="1600" b="1">
                <a:solidFill>
                  <a:schemeClr val="tx1"/>
                </a:solidFill>
                <a:latin typeface="Verdana" pitchFamily="34" charset="0"/>
              </a:defRPr>
            </a:lvl4pPr>
            <a:lvl5pPr marL="2057400" indent="-228600" eaLnBrk="0" hangingPunct="0">
              <a:defRPr sz="1600" b="1">
                <a:solidFill>
                  <a:schemeClr val="tx1"/>
                </a:solidFill>
                <a:latin typeface="Verdana" pitchFamily="34" charset="0"/>
              </a:defRPr>
            </a:lvl5pPr>
            <a:lvl6pPr marL="2514600" indent="-228600" eaLnBrk="0" fontAlgn="base" hangingPunct="0">
              <a:spcBef>
                <a:spcPct val="0"/>
              </a:spcBef>
              <a:spcAft>
                <a:spcPct val="0"/>
              </a:spcAft>
              <a:defRPr sz="1600" b="1">
                <a:solidFill>
                  <a:schemeClr val="tx1"/>
                </a:solidFill>
                <a:latin typeface="Verdana" pitchFamily="34" charset="0"/>
              </a:defRPr>
            </a:lvl6pPr>
            <a:lvl7pPr marL="2971800" indent="-228600" eaLnBrk="0" fontAlgn="base" hangingPunct="0">
              <a:spcBef>
                <a:spcPct val="0"/>
              </a:spcBef>
              <a:spcAft>
                <a:spcPct val="0"/>
              </a:spcAft>
              <a:defRPr sz="1600" b="1">
                <a:solidFill>
                  <a:schemeClr val="tx1"/>
                </a:solidFill>
                <a:latin typeface="Verdana" pitchFamily="34" charset="0"/>
              </a:defRPr>
            </a:lvl7pPr>
            <a:lvl8pPr marL="3429000" indent="-228600" eaLnBrk="0" fontAlgn="base" hangingPunct="0">
              <a:spcBef>
                <a:spcPct val="0"/>
              </a:spcBef>
              <a:spcAft>
                <a:spcPct val="0"/>
              </a:spcAft>
              <a:defRPr sz="1600" b="1">
                <a:solidFill>
                  <a:schemeClr val="tx1"/>
                </a:solidFill>
                <a:latin typeface="Verdana" pitchFamily="34" charset="0"/>
              </a:defRPr>
            </a:lvl8pPr>
            <a:lvl9pPr marL="3886200" indent="-228600" eaLnBrk="0" fontAlgn="base" hangingPunct="0">
              <a:spcBef>
                <a:spcPct val="0"/>
              </a:spcBef>
              <a:spcAft>
                <a:spcPct val="0"/>
              </a:spcAft>
              <a:defRPr sz="1600" b="1">
                <a:solidFill>
                  <a:schemeClr val="tx1"/>
                </a:solidFill>
                <a:latin typeface="Verdana" pitchFamily="34" charset="0"/>
              </a:defRPr>
            </a:lvl9pPr>
          </a:lstStyle>
          <a:p>
            <a:pPr algn="l" eaLnBrk="1" hangingPunct="1">
              <a:lnSpc>
                <a:spcPts val="1800"/>
              </a:lnSpc>
              <a:defRPr/>
            </a:pPr>
            <a:r>
              <a:rPr lang="de-CH" b="0" dirty="0">
                <a:latin typeface="Comic Sans MS" pitchFamily="66" charset="0"/>
                <a:ea typeface="ヒラギノ角ゴ Pro W3" charset="0"/>
                <a:cs typeface="ヒラギノ角ゴ Pro W3" charset="0"/>
              </a:rPr>
              <a:t>Entscheide </a:t>
            </a:r>
            <a:br>
              <a:rPr lang="de-CH" b="0" dirty="0">
                <a:latin typeface="Comic Sans MS" pitchFamily="66" charset="0"/>
                <a:ea typeface="ヒラギノ角ゴ Pro W3" charset="0"/>
                <a:cs typeface="ヒラギノ角ゴ Pro W3" charset="0"/>
              </a:rPr>
            </a:br>
            <a:r>
              <a:rPr lang="de-CH" b="0" dirty="0">
                <a:latin typeface="Comic Sans MS" pitchFamily="66" charset="0"/>
                <a:ea typeface="ヒラギノ角ゴ Pro W3" charset="0"/>
                <a:cs typeface="ヒラギノ角ゴ Pro W3" charset="0"/>
              </a:rPr>
              <a:t>(Verfügungen) von </a:t>
            </a:r>
            <a:br>
              <a:rPr lang="de-CH" b="0" dirty="0">
                <a:latin typeface="Comic Sans MS" pitchFamily="66" charset="0"/>
                <a:ea typeface="ヒラギノ角ゴ Pro W3" charset="0"/>
                <a:cs typeface="ヒラギノ角ゴ Pro W3" charset="0"/>
              </a:rPr>
            </a:br>
            <a:r>
              <a:rPr lang="de-CH" b="0" dirty="0">
                <a:latin typeface="Comic Sans MS" pitchFamily="66" charset="0"/>
                <a:ea typeface="ヒラギノ角ゴ Pro W3" charset="0"/>
                <a:cs typeface="ヒラギノ角ゴ Pro W3" charset="0"/>
              </a:rPr>
              <a:t>Bundes-, Kantons- </a:t>
            </a:r>
            <a:br>
              <a:rPr lang="de-CH" b="0" dirty="0">
                <a:latin typeface="Comic Sans MS" pitchFamily="66" charset="0"/>
                <a:ea typeface="ヒラギノ角ゴ Pro W3" charset="0"/>
                <a:cs typeface="ヒラギノ角ゴ Pro W3" charset="0"/>
              </a:rPr>
            </a:br>
            <a:r>
              <a:rPr lang="de-CH" b="0" dirty="0">
                <a:latin typeface="Comic Sans MS" pitchFamily="66" charset="0"/>
                <a:ea typeface="ヒラギノ角ゴ Pro W3" charset="0"/>
                <a:cs typeface="ヒラギノ角ゴ Pro W3" charset="0"/>
              </a:rPr>
              <a:t>oder Gemeindebehörden</a:t>
            </a:r>
            <a:endParaRPr lang="de-CH" b="0" dirty="0">
              <a:latin typeface="Comic Sans MS" pitchFamily="66" charset="0"/>
              <a:ea typeface="ヒラギノ角ゴ Pro W3" charset="0"/>
              <a:cs typeface="Arial" charset="0"/>
            </a:endParaRPr>
          </a:p>
        </p:txBody>
      </p:sp>
      <p:pic>
        <p:nvPicPr>
          <p:cNvPr id="22" name="Bild 39" descr="ppt_berufsfachschule.jpg"/>
          <p:cNvPicPr>
            <a:picLocks noChangeAspect="1"/>
          </p:cNvPicPr>
          <p:nvPr/>
        </p:nvPicPr>
        <p:blipFill>
          <a:blip r:embed="rId3"/>
          <a:srcRect/>
          <a:stretch>
            <a:fillRect/>
          </a:stretch>
        </p:blipFill>
        <p:spPr bwMode="auto">
          <a:xfrm>
            <a:off x="552450" y="2909888"/>
            <a:ext cx="1639888" cy="971550"/>
          </a:xfrm>
          <a:prstGeom prst="rect">
            <a:avLst/>
          </a:prstGeom>
          <a:noFill/>
          <a:ln w="9525">
            <a:noFill/>
            <a:miter lim="800000"/>
            <a:headEnd/>
            <a:tailEnd/>
          </a:ln>
        </p:spPr>
      </p:pic>
      <p:pic>
        <p:nvPicPr>
          <p:cNvPr id="25" name="Picture 3"/>
          <p:cNvPicPr>
            <a:picLocks noChangeAspect="1" noChangeArrowheads="1"/>
          </p:cNvPicPr>
          <p:nvPr/>
        </p:nvPicPr>
        <p:blipFill>
          <a:blip r:embed="rId4"/>
          <a:srcRect/>
          <a:stretch>
            <a:fillRect/>
          </a:stretch>
        </p:blipFill>
        <p:spPr bwMode="auto">
          <a:xfrm>
            <a:off x="1733550" y="3760788"/>
            <a:ext cx="552450" cy="565150"/>
          </a:xfrm>
          <a:prstGeom prst="rect">
            <a:avLst/>
          </a:prstGeom>
          <a:noFill/>
          <a:ln w="9525">
            <a:noFill/>
            <a:miter lim="800000"/>
            <a:headEnd/>
            <a:tailEnd/>
          </a:ln>
        </p:spPr>
      </p:pic>
      <p:pic>
        <p:nvPicPr>
          <p:cNvPr id="6146" name="Picture 2"/>
          <p:cNvPicPr>
            <a:picLocks noChangeAspect="1" noChangeArrowheads="1"/>
          </p:cNvPicPr>
          <p:nvPr/>
        </p:nvPicPr>
        <p:blipFill>
          <a:blip r:embed="rId5"/>
          <a:srcRect/>
          <a:stretch>
            <a:fillRect/>
          </a:stretch>
        </p:blipFill>
        <p:spPr bwMode="auto">
          <a:xfrm>
            <a:off x="6794500" y="2909888"/>
            <a:ext cx="968375" cy="1441450"/>
          </a:xfrm>
          <a:prstGeom prst="rect">
            <a:avLst/>
          </a:prstGeom>
          <a:noFill/>
          <a:ln w="9525">
            <a:noFill/>
            <a:miter lim="800000"/>
            <a:headEnd/>
            <a:tailEnd/>
          </a:ln>
        </p:spPr>
      </p:pic>
      <p:sp>
        <p:nvSpPr>
          <p:cNvPr id="35" name="Text Box 71"/>
          <p:cNvSpPr txBox="1">
            <a:spLocks noChangeArrowheads="1"/>
          </p:cNvSpPr>
          <p:nvPr/>
        </p:nvSpPr>
        <p:spPr bwMode="auto">
          <a:xfrm>
            <a:off x="2554288" y="4351338"/>
            <a:ext cx="4032250" cy="1709738"/>
          </a:xfrm>
          <a:prstGeom prst="rect">
            <a:avLst/>
          </a:prstGeom>
          <a:solidFill>
            <a:schemeClr val="bg1">
              <a:lumMod val="95000"/>
            </a:schemeClr>
          </a:solidFill>
          <a:ln w="9525">
            <a:solidFill>
              <a:schemeClr val="tx1"/>
            </a:solidFill>
            <a:miter lim="800000"/>
            <a:headEnd/>
            <a:tailEnd/>
          </a:ln>
          <a:effectLst/>
        </p:spPr>
        <p:txBody>
          <a:bodyPr rIns="18000">
            <a:spAutoFit/>
          </a:bodyPr>
          <a:lstStyle>
            <a:lvl1pPr eaLnBrk="0" hangingPunct="0">
              <a:defRPr sz="1600" b="1">
                <a:solidFill>
                  <a:schemeClr val="tx1"/>
                </a:solidFill>
                <a:latin typeface="Verdana" pitchFamily="34" charset="0"/>
              </a:defRPr>
            </a:lvl1pPr>
            <a:lvl2pPr marL="742950" indent="-285750" eaLnBrk="0" hangingPunct="0">
              <a:defRPr sz="1600" b="1">
                <a:solidFill>
                  <a:schemeClr val="tx1"/>
                </a:solidFill>
                <a:latin typeface="Verdana" pitchFamily="34" charset="0"/>
              </a:defRPr>
            </a:lvl2pPr>
            <a:lvl3pPr marL="1143000" indent="-228600" eaLnBrk="0" hangingPunct="0">
              <a:defRPr sz="1600" b="1">
                <a:solidFill>
                  <a:schemeClr val="tx1"/>
                </a:solidFill>
                <a:latin typeface="Verdana" pitchFamily="34" charset="0"/>
              </a:defRPr>
            </a:lvl3pPr>
            <a:lvl4pPr marL="1600200" indent="-228600" eaLnBrk="0" hangingPunct="0">
              <a:defRPr sz="1600" b="1">
                <a:solidFill>
                  <a:schemeClr val="tx1"/>
                </a:solidFill>
                <a:latin typeface="Verdana" pitchFamily="34" charset="0"/>
              </a:defRPr>
            </a:lvl4pPr>
            <a:lvl5pPr marL="2057400" indent="-228600" eaLnBrk="0" hangingPunct="0">
              <a:defRPr sz="1600" b="1">
                <a:solidFill>
                  <a:schemeClr val="tx1"/>
                </a:solidFill>
                <a:latin typeface="Verdana" pitchFamily="34" charset="0"/>
              </a:defRPr>
            </a:lvl5pPr>
            <a:lvl6pPr marL="2514600" indent="-228600" eaLnBrk="0" fontAlgn="base" hangingPunct="0">
              <a:spcBef>
                <a:spcPct val="0"/>
              </a:spcBef>
              <a:spcAft>
                <a:spcPct val="0"/>
              </a:spcAft>
              <a:defRPr sz="1600" b="1">
                <a:solidFill>
                  <a:schemeClr val="tx1"/>
                </a:solidFill>
                <a:latin typeface="Verdana" pitchFamily="34" charset="0"/>
              </a:defRPr>
            </a:lvl6pPr>
            <a:lvl7pPr marL="2971800" indent="-228600" eaLnBrk="0" fontAlgn="base" hangingPunct="0">
              <a:spcBef>
                <a:spcPct val="0"/>
              </a:spcBef>
              <a:spcAft>
                <a:spcPct val="0"/>
              </a:spcAft>
              <a:defRPr sz="1600" b="1">
                <a:solidFill>
                  <a:schemeClr val="tx1"/>
                </a:solidFill>
                <a:latin typeface="Verdana" pitchFamily="34" charset="0"/>
              </a:defRPr>
            </a:lvl7pPr>
            <a:lvl8pPr marL="3429000" indent="-228600" eaLnBrk="0" fontAlgn="base" hangingPunct="0">
              <a:spcBef>
                <a:spcPct val="0"/>
              </a:spcBef>
              <a:spcAft>
                <a:spcPct val="0"/>
              </a:spcAft>
              <a:defRPr sz="1600" b="1">
                <a:solidFill>
                  <a:schemeClr val="tx1"/>
                </a:solidFill>
                <a:latin typeface="Verdana" pitchFamily="34" charset="0"/>
              </a:defRPr>
            </a:lvl8pPr>
            <a:lvl9pPr marL="3886200" indent="-228600" eaLnBrk="0" fontAlgn="base" hangingPunct="0">
              <a:spcBef>
                <a:spcPct val="0"/>
              </a:spcBef>
              <a:spcAft>
                <a:spcPct val="0"/>
              </a:spcAft>
              <a:defRPr sz="1600" b="1">
                <a:solidFill>
                  <a:schemeClr val="tx1"/>
                </a:solidFill>
                <a:latin typeface="Verdana" pitchFamily="34" charset="0"/>
              </a:defRPr>
            </a:lvl9pPr>
          </a:lstStyle>
          <a:p>
            <a:pPr algn="l" eaLnBrk="1" hangingPunct="1">
              <a:lnSpc>
                <a:spcPts val="1800"/>
              </a:lnSpc>
              <a:spcBef>
                <a:spcPts val="600"/>
              </a:spcBef>
              <a:buFont typeface="Wingdings" pitchFamily="2" charset="2"/>
              <a:buNone/>
              <a:defRPr/>
            </a:pPr>
            <a:r>
              <a:rPr lang="de-CH" dirty="0">
                <a:latin typeface="Comic Sans MS" pitchFamily="66" charset="0"/>
                <a:ea typeface="ヒラギノ角ゴ Pro W3" charset="0"/>
                <a:cs typeface="ヒラギノ角ゴ Pro W3" charset="0"/>
              </a:rPr>
              <a:t>Grundsätze: (Vgl. Art. 36 BV)</a:t>
            </a:r>
          </a:p>
          <a:p>
            <a:pPr marL="177800" indent="-177800" algn="l" eaLnBrk="1" hangingPunct="1">
              <a:lnSpc>
                <a:spcPts val="1800"/>
              </a:lnSpc>
              <a:spcBef>
                <a:spcPts val="600"/>
              </a:spcBef>
              <a:buFont typeface="Wingdings" pitchFamily="2" charset="2"/>
              <a:buChar char="§"/>
              <a:defRPr/>
            </a:pPr>
            <a:r>
              <a:rPr lang="en-US" b="0" dirty="0" err="1">
                <a:latin typeface="Comic Sans MS" pitchFamily="66" charset="0"/>
                <a:ea typeface="ヒラギノ角ゴ Pro W3" charset="0"/>
                <a:cs typeface="Arial" charset="0"/>
              </a:rPr>
              <a:t>Behördliche</a:t>
            </a:r>
            <a:r>
              <a:rPr lang="en-US" b="0" dirty="0">
                <a:latin typeface="Comic Sans MS" pitchFamily="66" charset="0"/>
                <a:ea typeface="ヒラギノ角ゴ Pro W3" charset="0"/>
                <a:cs typeface="Arial" charset="0"/>
              </a:rPr>
              <a:t> </a:t>
            </a:r>
            <a:r>
              <a:rPr lang="en-US" b="0" dirty="0" err="1">
                <a:latin typeface="Comic Sans MS" pitchFamily="66" charset="0"/>
                <a:ea typeface="ヒラギノ角ゴ Pro W3" charset="0"/>
                <a:cs typeface="Arial" charset="0"/>
              </a:rPr>
              <a:t>Tätigkeit</a:t>
            </a:r>
            <a:r>
              <a:rPr lang="en-US" b="0" dirty="0">
                <a:latin typeface="Comic Sans MS" pitchFamily="66" charset="0"/>
                <a:ea typeface="ヒラギノ角ゴ Pro W3" charset="0"/>
                <a:cs typeface="Arial" charset="0"/>
              </a:rPr>
              <a:t> </a:t>
            </a:r>
            <a:r>
              <a:rPr lang="en-US" b="0" dirty="0" err="1">
                <a:latin typeface="Comic Sans MS" pitchFamily="66" charset="0"/>
                <a:ea typeface="ヒラギノ角ゴ Pro W3" charset="0"/>
                <a:cs typeface="Arial" charset="0"/>
              </a:rPr>
              <a:t>im</a:t>
            </a:r>
            <a:r>
              <a:rPr lang="en-US" b="0" dirty="0">
                <a:latin typeface="Comic Sans MS" pitchFamily="66" charset="0"/>
                <a:ea typeface="ヒラギノ角ゴ Pro W3" charset="0"/>
                <a:cs typeface="Arial" charset="0"/>
              </a:rPr>
              <a:t> </a:t>
            </a:r>
            <a:br>
              <a:rPr lang="en-US" b="0" dirty="0">
                <a:latin typeface="Comic Sans MS" pitchFamily="66" charset="0"/>
                <a:ea typeface="ヒラギノ角ゴ Pro W3" charset="0"/>
                <a:cs typeface="Arial" charset="0"/>
              </a:rPr>
            </a:br>
            <a:r>
              <a:rPr lang="en-US" b="0" dirty="0" err="1">
                <a:latin typeface="Comic Sans MS" pitchFamily="66" charset="0"/>
                <a:ea typeface="ヒラギノ角ゴ Pro W3" charset="0"/>
                <a:cs typeface="Arial" charset="0"/>
              </a:rPr>
              <a:t>öffentlichen</a:t>
            </a:r>
            <a:r>
              <a:rPr lang="en-US" b="0" dirty="0">
                <a:latin typeface="Comic Sans MS" pitchFamily="66" charset="0"/>
                <a:ea typeface="ヒラギノ角ゴ Pro W3" charset="0"/>
                <a:cs typeface="Arial" charset="0"/>
              </a:rPr>
              <a:t> </a:t>
            </a:r>
            <a:r>
              <a:rPr lang="en-US" b="0" dirty="0" err="1">
                <a:latin typeface="Comic Sans MS" pitchFamily="66" charset="0"/>
                <a:ea typeface="ヒラギノ角ゴ Pro W3" charset="0"/>
                <a:cs typeface="Arial" charset="0"/>
              </a:rPr>
              <a:t>Interesse</a:t>
            </a:r>
            <a:endParaRPr lang="en-US" b="0" dirty="0">
              <a:latin typeface="Comic Sans MS" pitchFamily="66" charset="0"/>
              <a:ea typeface="ヒラギノ角ゴ Pro W3" charset="0"/>
              <a:cs typeface="Arial" charset="0"/>
            </a:endParaRPr>
          </a:p>
          <a:p>
            <a:pPr marL="177800" indent="-177800" algn="l" eaLnBrk="1" hangingPunct="1">
              <a:lnSpc>
                <a:spcPts val="1800"/>
              </a:lnSpc>
              <a:spcBef>
                <a:spcPts val="600"/>
              </a:spcBef>
              <a:buFont typeface="Wingdings" pitchFamily="2" charset="2"/>
              <a:buChar char="§"/>
              <a:defRPr/>
            </a:pPr>
            <a:r>
              <a:rPr lang="en-US" b="0" dirty="0" err="1">
                <a:latin typeface="Comic Sans MS" pitchFamily="66" charset="0"/>
                <a:ea typeface="ヒラギノ角ゴ Pro W3" charset="0"/>
                <a:cs typeface="Arial" charset="0"/>
              </a:rPr>
              <a:t>Legalitätsprinzip</a:t>
            </a:r>
            <a:r>
              <a:rPr lang="en-US" b="0" dirty="0">
                <a:latin typeface="Comic Sans MS" pitchFamily="66" charset="0"/>
                <a:ea typeface="ヒラギノ角ゴ Pro W3" charset="0"/>
                <a:cs typeface="Arial" charset="0"/>
              </a:rPr>
              <a:t>, </a:t>
            </a:r>
            <a:r>
              <a:rPr lang="en-US" b="0" dirty="0" err="1">
                <a:latin typeface="Comic Sans MS" pitchFamily="66" charset="0"/>
                <a:ea typeface="ヒラギノ角ゴ Pro W3" charset="0"/>
                <a:cs typeface="Arial" charset="0"/>
              </a:rPr>
              <a:t>kein</a:t>
            </a:r>
            <a:r>
              <a:rPr lang="en-US" b="0" dirty="0">
                <a:latin typeface="Comic Sans MS" pitchFamily="66" charset="0"/>
                <a:ea typeface="ヒラギノ角ゴ Pro W3" charset="0"/>
                <a:cs typeface="Arial" charset="0"/>
              </a:rPr>
              <a:t> </a:t>
            </a:r>
            <a:r>
              <a:rPr lang="en-US" b="0" dirty="0" err="1">
                <a:latin typeface="Comic Sans MS" pitchFamily="66" charset="0"/>
                <a:ea typeface="ヒラギノ角ゴ Pro W3" charset="0"/>
                <a:cs typeface="Arial" charset="0"/>
              </a:rPr>
              <a:t>Handeln</a:t>
            </a:r>
            <a:r>
              <a:rPr lang="en-US" b="0" dirty="0">
                <a:latin typeface="Comic Sans MS" pitchFamily="66" charset="0"/>
                <a:ea typeface="ヒラギノ角ゴ Pro W3" charset="0"/>
                <a:cs typeface="Arial" charset="0"/>
              </a:rPr>
              <a:t> des </a:t>
            </a:r>
            <a:r>
              <a:rPr lang="en-US" b="0" dirty="0" err="1">
                <a:latin typeface="Comic Sans MS" pitchFamily="66" charset="0"/>
                <a:ea typeface="ヒラギノ角ゴ Pro W3" charset="0"/>
                <a:cs typeface="Arial" charset="0"/>
              </a:rPr>
              <a:t>Staates</a:t>
            </a:r>
            <a:r>
              <a:rPr lang="en-US" b="0" dirty="0">
                <a:latin typeface="Comic Sans MS" pitchFamily="66" charset="0"/>
                <a:ea typeface="ヒラギノ角ゴ Pro W3" charset="0"/>
                <a:cs typeface="Arial" charset="0"/>
              </a:rPr>
              <a:t> </a:t>
            </a:r>
            <a:r>
              <a:rPr lang="en-US" b="0" dirty="0" err="1">
                <a:latin typeface="Comic Sans MS" pitchFamily="66" charset="0"/>
                <a:ea typeface="ヒラギノ角ゴ Pro W3" charset="0"/>
                <a:cs typeface="Arial" charset="0"/>
              </a:rPr>
              <a:t>ohne</a:t>
            </a:r>
            <a:r>
              <a:rPr lang="en-US" b="0" dirty="0">
                <a:latin typeface="Comic Sans MS" pitchFamily="66" charset="0"/>
                <a:ea typeface="ヒラギノ角ゴ Pro W3" charset="0"/>
                <a:cs typeface="Arial" charset="0"/>
              </a:rPr>
              <a:t> </a:t>
            </a:r>
            <a:r>
              <a:rPr lang="en-US" b="0" dirty="0" err="1">
                <a:latin typeface="Comic Sans MS" pitchFamily="66" charset="0"/>
                <a:ea typeface="ヒラギノ角ゴ Pro W3" charset="0"/>
                <a:cs typeface="Arial" charset="0"/>
              </a:rPr>
              <a:t>gesetzliche</a:t>
            </a:r>
            <a:r>
              <a:rPr lang="en-US" b="0" dirty="0">
                <a:latin typeface="Comic Sans MS" pitchFamily="66" charset="0"/>
                <a:ea typeface="ヒラギノ角ゴ Pro W3" charset="0"/>
                <a:cs typeface="Arial" charset="0"/>
              </a:rPr>
              <a:t> </a:t>
            </a:r>
            <a:r>
              <a:rPr lang="en-US" b="0" dirty="0" err="1">
                <a:latin typeface="Comic Sans MS" pitchFamily="66" charset="0"/>
                <a:ea typeface="ヒラギノ角ゴ Pro W3" charset="0"/>
                <a:cs typeface="Arial" charset="0"/>
              </a:rPr>
              <a:t>Grundlage</a:t>
            </a:r>
            <a:endParaRPr lang="en-US" b="0" dirty="0">
              <a:latin typeface="Comic Sans MS" pitchFamily="66" charset="0"/>
              <a:ea typeface="ヒラギノ角ゴ Pro W3" charset="0"/>
              <a:cs typeface="Arial" charset="0"/>
            </a:endParaRPr>
          </a:p>
          <a:p>
            <a:pPr marL="177800" indent="-177800" algn="l" eaLnBrk="1" hangingPunct="1">
              <a:lnSpc>
                <a:spcPts val="1800"/>
              </a:lnSpc>
              <a:spcBef>
                <a:spcPts val="600"/>
              </a:spcBef>
              <a:buFont typeface="Wingdings" pitchFamily="2" charset="2"/>
              <a:buChar char="§"/>
              <a:defRPr/>
            </a:pPr>
            <a:r>
              <a:rPr lang="de-CH" b="0" dirty="0">
                <a:latin typeface="Comic Sans MS" pitchFamily="66" charset="0"/>
                <a:ea typeface="ヒラギノ角ゴ Pro W3" charset="0"/>
                <a:cs typeface="Arial" charset="0"/>
              </a:rPr>
              <a:t>Verhältnismässigkeit</a:t>
            </a:r>
          </a:p>
        </p:txBody>
      </p:sp>
      <p:sp>
        <p:nvSpPr>
          <p:cNvPr id="16" name="Rechteck 15"/>
          <p:cNvSpPr/>
          <p:nvPr/>
        </p:nvSpPr>
        <p:spPr>
          <a:xfrm>
            <a:off x="2016224" y="6525924"/>
            <a:ext cx="4572000" cy="215444"/>
          </a:xfrm>
          <a:prstGeom prst="rect">
            <a:avLst/>
          </a:prstGeom>
        </p:spPr>
        <p:txBody>
          <a:bodyPr>
            <a:spAutoFit/>
          </a:bodyPr>
          <a:lstStyle/>
          <a:p>
            <a:pPr>
              <a:defRPr/>
            </a:pPr>
            <a:r>
              <a:rPr lang="de-DE" sz="800" dirty="0"/>
              <a:t>Quelle: </a:t>
            </a:r>
            <a:r>
              <a:rPr lang="de-DE" sz="800" dirty="0" err="1"/>
              <a:t>Rüfenacht</a:t>
            </a:r>
            <a:r>
              <a:rPr lang="de-DE" sz="800" dirty="0"/>
              <a:t>/Saxer/Tobler: Brennpunkt Wirtschaft und Gesellschaft Verlag SKV</a:t>
            </a:r>
          </a:p>
        </p:txBody>
      </p:sp>
    </p:spTree>
    <p:extLst>
      <p:ext uri="{BB962C8B-B14F-4D97-AF65-F5344CB8AC3E}">
        <p14:creationId xmlns:p14="http://schemas.microsoft.com/office/powerpoint/2010/main" val="176828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250"/>
                                        <p:tgtEl>
                                          <p:spTgt spid="8"/>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250"/>
                                        <p:tgtEl>
                                          <p:spTgt spid="13"/>
                                        </p:tgtEl>
                                      </p:cBhvr>
                                    </p:animEffect>
                                  </p:childTnLst>
                                </p:cTn>
                              </p:par>
                            </p:childTnLst>
                          </p:cTn>
                        </p:par>
                        <p:par>
                          <p:cTn id="22" fill="hold">
                            <p:stCondLst>
                              <p:cond delay="125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25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250"/>
                                        <p:tgtEl>
                                          <p:spTgt spid="15"/>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250"/>
                                        <p:tgtEl>
                                          <p:spTgt spid="22"/>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25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250"/>
                                        <p:tgtEl>
                                          <p:spTgt spid="14"/>
                                        </p:tgtEl>
                                      </p:cBhvr>
                                    </p:animEffect>
                                  </p:childTnLst>
                                </p:cTn>
                              </p:par>
                            </p:childTnLst>
                          </p:cTn>
                        </p:par>
                        <p:par>
                          <p:cTn id="44" fill="hold">
                            <p:stCondLst>
                              <p:cond delay="1250"/>
                            </p:stCondLst>
                            <p:childTnLst>
                              <p:par>
                                <p:cTn id="45" presetID="10" presetClass="entr" presetSubtype="0" fill="hold" nodeType="afterEffect">
                                  <p:stCondLst>
                                    <p:cond delay="0"/>
                                  </p:stCondLst>
                                  <p:childTnLst>
                                    <p:set>
                                      <p:cBhvr>
                                        <p:cTn id="46" dur="1" fill="hold">
                                          <p:stCondLst>
                                            <p:cond delay="0"/>
                                          </p:stCondLst>
                                        </p:cTn>
                                        <p:tgtEl>
                                          <p:spTgt spid="6146"/>
                                        </p:tgtEl>
                                        <p:attrNameLst>
                                          <p:attrName>style.visibility</p:attrName>
                                        </p:attrNameLst>
                                      </p:cBhvr>
                                      <p:to>
                                        <p:strVal val="visible"/>
                                      </p:to>
                                    </p:set>
                                    <p:animEffect transition="in" filter="fade">
                                      <p:cBhvr>
                                        <p:cTn id="47" dur="1250"/>
                                        <p:tgtEl>
                                          <p:spTgt spid="614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5">
                                            <p:bg/>
                                          </p:spTgt>
                                        </p:tgtEl>
                                        <p:attrNameLst>
                                          <p:attrName>style.visibility</p:attrName>
                                        </p:attrNameLst>
                                      </p:cBhvr>
                                      <p:to>
                                        <p:strVal val="visible"/>
                                      </p:to>
                                    </p:set>
                                    <p:animEffect transition="in" filter="fade">
                                      <p:cBhvr>
                                        <p:cTn id="52" dur="1250"/>
                                        <p:tgtEl>
                                          <p:spTgt spid="35">
                                            <p:bg/>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1250"/>
                                        <p:tgtEl>
                                          <p:spTgt spid="35">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5">
                                            <p:txEl>
                                              <p:pRg st="1" end="1"/>
                                            </p:txEl>
                                          </p:spTgt>
                                        </p:tgtEl>
                                        <p:attrNameLst>
                                          <p:attrName>style.visibility</p:attrName>
                                        </p:attrNameLst>
                                      </p:cBhvr>
                                      <p:to>
                                        <p:strVal val="visible"/>
                                      </p:to>
                                    </p:set>
                                    <p:animEffect transition="in" filter="fade">
                                      <p:cBhvr>
                                        <p:cTn id="62" dur="1250"/>
                                        <p:tgtEl>
                                          <p:spTgt spid="35">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5">
                                            <p:txEl>
                                              <p:pRg st="2" end="2"/>
                                            </p:txEl>
                                          </p:spTgt>
                                        </p:tgtEl>
                                        <p:attrNameLst>
                                          <p:attrName>style.visibility</p:attrName>
                                        </p:attrNameLst>
                                      </p:cBhvr>
                                      <p:to>
                                        <p:strVal val="visible"/>
                                      </p:to>
                                    </p:set>
                                    <p:animEffect transition="in" filter="fade">
                                      <p:cBhvr>
                                        <p:cTn id="67" dur="1250"/>
                                        <p:tgtEl>
                                          <p:spTgt spid="35">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5">
                                            <p:txEl>
                                              <p:pRg st="3" end="3"/>
                                            </p:txEl>
                                          </p:spTgt>
                                        </p:tgtEl>
                                        <p:attrNameLst>
                                          <p:attrName>style.visibility</p:attrName>
                                        </p:attrNameLst>
                                      </p:cBhvr>
                                      <p:to>
                                        <p:strVal val="visible"/>
                                      </p:to>
                                    </p:set>
                                    <p:animEffect transition="in" filter="fade">
                                      <p:cBhvr>
                                        <p:cTn id="72" dur="1250"/>
                                        <p:tgtEl>
                                          <p:spTgt spid="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P spid="19" grpId="0" animBg="1"/>
      <p:bldP spid="35"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ußzeilenplatzhalter 3"/>
          <p:cNvSpPr txBox="1">
            <a:spLocks/>
          </p:cNvSpPr>
          <p:nvPr/>
        </p:nvSpPr>
        <p:spPr bwMode="auto">
          <a:xfrm>
            <a:off x="7812088" y="287338"/>
            <a:ext cx="1008062" cy="236537"/>
          </a:xfrm>
          <a:prstGeom prst="rect">
            <a:avLst/>
          </a:prstGeom>
          <a:noFill/>
          <a:ln w="9525">
            <a:noFill/>
            <a:miter lim="800000"/>
            <a:headEnd/>
            <a:tailEnd/>
          </a:ln>
        </p:spPr>
        <p:txBody>
          <a:bodyPr lIns="0" tIns="21600" rIns="0" bIns="46800" anchor="ctr">
            <a:prstTxWarp prst="textNoShape">
              <a:avLst/>
            </a:prstTxWarp>
          </a:bodyPr>
          <a:lstStyle/>
          <a:p>
            <a:pPr algn="r"/>
            <a:r>
              <a:rPr lang="de-DE" sz="1200">
                <a:latin typeface="Arial" pitchFamily="-72" charset="0"/>
                <a:ea typeface="Arial" pitchFamily="-72" charset="0"/>
                <a:cs typeface="Arial" pitchFamily="-72" charset="0"/>
              </a:rPr>
              <a:t>Zu Seite 8</a:t>
            </a:r>
          </a:p>
        </p:txBody>
      </p:sp>
      <p:sp>
        <p:nvSpPr>
          <p:cNvPr id="29698" name="Text Box 39"/>
          <p:cNvSpPr txBox="1">
            <a:spLocks noChangeArrowheads="1"/>
          </p:cNvSpPr>
          <p:nvPr/>
        </p:nvSpPr>
        <p:spPr bwMode="auto">
          <a:xfrm>
            <a:off x="1044575" y="828675"/>
            <a:ext cx="7056438" cy="431800"/>
          </a:xfrm>
          <a:prstGeom prst="rect">
            <a:avLst/>
          </a:prstGeom>
          <a:solidFill>
            <a:srgbClr val="DDDEDD"/>
          </a:solidFill>
          <a:ln w="9525">
            <a:solidFill>
              <a:schemeClr val="tx1"/>
            </a:solidFill>
            <a:miter lim="800000"/>
            <a:headEnd/>
            <a:tailEnd/>
          </a:ln>
        </p:spPr>
        <p:txBody>
          <a:bodyPr anchor="ctr">
            <a:prstTxWarp prst="textNoShape">
              <a:avLst/>
            </a:prstTxWarp>
          </a:bodyPr>
          <a:lstStyle/>
          <a:p>
            <a:pPr algn="ctr"/>
            <a:r>
              <a:rPr lang="de-CH" sz="1800" b="1">
                <a:latin typeface="Comic Sans MS" pitchFamily="-72" charset="0"/>
              </a:rPr>
              <a:t>Überprüfung von Verwaltungsentscheiden</a:t>
            </a:r>
          </a:p>
        </p:txBody>
      </p:sp>
      <p:sp>
        <p:nvSpPr>
          <p:cNvPr id="29699" name="Text Box 187"/>
          <p:cNvSpPr txBox="1">
            <a:spLocks noChangeArrowheads="1"/>
          </p:cNvSpPr>
          <p:nvPr/>
        </p:nvSpPr>
        <p:spPr bwMode="auto">
          <a:xfrm>
            <a:off x="4570413" y="1808163"/>
            <a:ext cx="2886075" cy="352425"/>
          </a:xfrm>
          <a:prstGeom prst="rect">
            <a:avLst/>
          </a:prstGeom>
          <a:solidFill>
            <a:srgbClr val="568E3E">
              <a:alpha val="45097"/>
            </a:srgbClr>
          </a:solidFill>
          <a:ln w="9525">
            <a:solidFill>
              <a:schemeClr val="tx1"/>
            </a:solidFill>
            <a:miter lim="800000"/>
            <a:headEnd/>
            <a:tailEnd/>
          </a:ln>
        </p:spPr>
        <p:txBody>
          <a:bodyPr lIns="72000" rIns="72000" anchor="ctr">
            <a:prstTxWarp prst="textNoShape">
              <a:avLst/>
            </a:prstTxWarp>
          </a:bodyPr>
          <a:lstStyle/>
          <a:p>
            <a:pPr algn="ctr">
              <a:lnSpc>
                <a:spcPts val="2000"/>
              </a:lnSpc>
            </a:pPr>
            <a:r>
              <a:rPr lang="de-CH" sz="1800" b="1">
                <a:latin typeface="Comic Sans MS" pitchFamily="-72" charset="0"/>
                <a:ea typeface="Arial" pitchFamily="-72" charset="0"/>
                <a:cs typeface="Arial" pitchFamily="-72" charset="0"/>
              </a:rPr>
              <a:t>Rechtsmittel</a:t>
            </a:r>
          </a:p>
        </p:txBody>
      </p:sp>
      <p:sp>
        <p:nvSpPr>
          <p:cNvPr id="29700" name="Text Box 188"/>
          <p:cNvSpPr txBox="1">
            <a:spLocks noChangeArrowheads="1"/>
          </p:cNvSpPr>
          <p:nvPr/>
        </p:nvSpPr>
        <p:spPr bwMode="auto">
          <a:xfrm>
            <a:off x="292100" y="1808163"/>
            <a:ext cx="2700338" cy="360362"/>
          </a:xfrm>
          <a:prstGeom prst="rect">
            <a:avLst/>
          </a:prstGeom>
          <a:solidFill>
            <a:srgbClr val="004D6D">
              <a:alpha val="30196"/>
            </a:srgbClr>
          </a:solidFill>
          <a:ln w="9525">
            <a:solidFill>
              <a:schemeClr val="tx1"/>
            </a:solidFill>
            <a:miter lim="800000"/>
            <a:headEnd/>
            <a:tailEnd/>
          </a:ln>
        </p:spPr>
        <p:txBody>
          <a:bodyPr rIns="18000">
            <a:prstTxWarp prst="textNoShape">
              <a:avLst/>
            </a:prstTxWarp>
          </a:bodyPr>
          <a:lstStyle/>
          <a:p>
            <a:pPr algn="ctr"/>
            <a:r>
              <a:rPr lang="de-CH" sz="1800" b="1">
                <a:latin typeface="Comic Sans MS" pitchFamily="-72" charset="0"/>
                <a:ea typeface="Arial" pitchFamily="-72" charset="0"/>
                <a:cs typeface="Arial" pitchFamily="-72" charset="0"/>
              </a:rPr>
              <a:t>Rechtsbehelf</a:t>
            </a:r>
          </a:p>
        </p:txBody>
      </p:sp>
      <p:cxnSp>
        <p:nvCxnSpPr>
          <p:cNvPr id="29701" name="AutoShape 220"/>
          <p:cNvCxnSpPr>
            <a:cxnSpLocks noChangeShapeType="1"/>
            <a:stCxn id="29698" idx="2"/>
            <a:endCxn id="29699" idx="0"/>
          </p:cNvCxnSpPr>
          <p:nvPr/>
        </p:nvCxnSpPr>
        <p:spPr bwMode="auto">
          <a:xfrm rot="16200000" flipH="1">
            <a:off x="5018881" y="813594"/>
            <a:ext cx="547688" cy="1441450"/>
          </a:xfrm>
          <a:prstGeom prst="bentConnector3">
            <a:avLst>
              <a:gd name="adj1" fmla="val 50000"/>
            </a:avLst>
          </a:prstGeom>
          <a:noFill/>
          <a:ln w="25400">
            <a:solidFill>
              <a:srgbClr val="808080"/>
            </a:solidFill>
            <a:miter lim="800000"/>
            <a:headEnd/>
            <a:tailEnd/>
          </a:ln>
        </p:spPr>
      </p:cxnSp>
      <p:sp>
        <p:nvSpPr>
          <p:cNvPr id="29702" name="Text Box 187"/>
          <p:cNvSpPr txBox="1">
            <a:spLocks noChangeArrowheads="1"/>
          </p:cNvSpPr>
          <p:nvPr/>
        </p:nvSpPr>
        <p:spPr bwMode="auto">
          <a:xfrm>
            <a:off x="296863" y="2151062"/>
            <a:ext cx="2700337" cy="571500"/>
          </a:xfrm>
          <a:prstGeom prst="rect">
            <a:avLst/>
          </a:prstGeom>
          <a:solidFill>
            <a:srgbClr val="004D6D">
              <a:alpha val="10196"/>
            </a:srgbClr>
          </a:solidFill>
          <a:ln w="9525">
            <a:solidFill>
              <a:schemeClr val="tx1"/>
            </a:solidFill>
            <a:miter lim="800000"/>
            <a:headEnd/>
            <a:tailEnd/>
          </a:ln>
        </p:spPr>
        <p:txBody>
          <a:bodyPr>
            <a:prstTxWarp prst="textNoShape">
              <a:avLst/>
            </a:prstTxWarp>
          </a:bodyPr>
          <a:lstStyle/>
          <a:p>
            <a:pPr algn="l"/>
            <a:r>
              <a:rPr lang="de-CH" sz="1400">
                <a:latin typeface="Comic Sans MS" pitchFamily="-72" charset="0"/>
                <a:ea typeface="Arial" pitchFamily="-72" charset="0"/>
                <a:cs typeface="Arial" pitchFamily="-72" charset="0"/>
              </a:rPr>
              <a:t>z. B. Wiedererwägungsgesuch, Aufsichtsbeschwerde</a:t>
            </a:r>
          </a:p>
        </p:txBody>
      </p:sp>
      <p:sp>
        <p:nvSpPr>
          <p:cNvPr id="29703" name="Text Box 196"/>
          <p:cNvSpPr txBox="1">
            <a:spLocks noChangeArrowheads="1"/>
          </p:cNvSpPr>
          <p:nvPr/>
        </p:nvSpPr>
        <p:spPr bwMode="auto">
          <a:xfrm>
            <a:off x="3081338" y="2836862"/>
            <a:ext cx="2698750" cy="581025"/>
          </a:xfrm>
          <a:prstGeom prst="rect">
            <a:avLst/>
          </a:prstGeom>
          <a:solidFill>
            <a:srgbClr val="568E3E">
              <a:alpha val="45097"/>
            </a:srgbClr>
          </a:solidFill>
          <a:ln w="9525">
            <a:solidFill>
              <a:schemeClr val="tx1"/>
            </a:solidFill>
            <a:miter lim="800000"/>
            <a:headEnd/>
            <a:tailEnd/>
          </a:ln>
        </p:spPr>
        <p:txBody>
          <a:bodyPr lIns="72000" rIns="36000" anchor="ctr">
            <a:prstTxWarp prst="textNoShape">
              <a:avLst/>
            </a:prstTxWarp>
          </a:bodyPr>
          <a:lstStyle/>
          <a:p>
            <a:pPr algn="l">
              <a:lnSpc>
                <a:spcPts val="1600"/>
              </a:lnSpc>
            </a:pPr>
            <a:r>
              <a:rPr lang="de-CH" sz="1400" b="1">
                <a:latin typeface="Comic Sans MS" pitchFamily="-72" charset="0"/>
                <a:ea typeface="Arial" pitchFamily="-72" charset="0"/>
                <a:cs typeface="Arial" pitchFamily="-72" charset="0"/>
              </a:rPr>
              <a:t>Überprüfung durch</a:t>
            </a:r>
            <a:br>
              <a:rPr lang="de-CH" sz="1400" b="1">
                <a:latin typeface="Comic Sans MS" pitchFamily="-72" charset="0"/>
                <a:ea typeface="Arial" pitchFamily="-72" charset="0"/>
                <a:cs typeface="Arial" pitchFamily="-72" charset="0"/>
              </a:rPr>
            </a:br>
            <a:r>
              <a:rPr lang="de-CH" sz="1400" b="1">
                <a:latin typeface="Comic Sans MS" pitchFamily="-72" charset="0"/>
                <a:ea typeface="Arial" pitchFamily="-72" charset="0"/>
                <a:cs typeface="Arial" pitchFamily="-72" charset="0"/>
              </a:rPr>
              <a:t>Verwaltung selbst</a:t>
            </a:r>
          </a:p>
        </p:txBody>
      </p:sp>
      <p:sp>
        <p:nvSpPr>
          <p:cNvPr id="29704" name="Text Box 196"/>
          <p:cNvSpPr txBox="1">
            <a:spLocks noChangeArrowheads="1"/>
          </p:cNvSpPr>
          <p:nvPr/>
        </p:nvSpPr>
        <p:spPr bwMode="auto">
          <a:xfrm>
            <a:off x="6230938" y="2836862"/>
            <a:ext cx="2700337" cy="581025"/>
          </a:xfrm>
          <a:prstGeom prst="rect">
            <a:avLst/>
          </a:prstGeom>
          <a:solidFill>
            <a:srgbClr val="568E3E">
              <a:alpha val="45097"/>
            </a:srgbClr>
          </a:solidFill>
          <a:ln w="9525">
            <a:solidFill>
              <a:schemeClr val="tx1"/>
            </a:solidFill>
            <a:miter lim="800000"/>
            <a:headEnd/>
            <a:tailEnd/>
          </a:ln>
        </p:spPr>
        <p:txBody>
          <a:bodyPr lIns="72000" rIns="36000" anchor="ctr">
            <a:prstTxWarp prst="textNoShape">
              <a:avLst/>
            </a:prstTxWarp>
          </a:bodyPr>
          <a:lstStyle/>
          <a:p>
            <a:pPr algn="l">
              <a:lnSpc>
                <a:spcPts val="1600"/>
              </a:lnSpc>
            </a:pPr>
            <a:r>
              <a:rPr lang="de-CH" sz="1400" b="1">
                <a:latin typeface="Comic Sans MS" pitchFamily="-72" charset="0"/>
                <a:ea typeface="Arial" pitchFamily="-72" charset="0"/>
                <a:cs typeface="Arial" pitchFamily="-72" charset="0"/>
              </a:rPr>
              <a:t>Überprüfung durch</a:t>
            </a:r>
            <a:br>
              <a:rPr lang="de-CH" sz="1400" b="1">
                <a:latin typeface="Comic Sans MS" pitchFamily="-72" charset="0"/>
                <a:ea typeface="Arial" pitchFamily="-72" charset="0"/>
                <a:cs typeface="Arial" pitchFamily="-72" charset="0"/>
              </a:rPr>
            </a:br>
            <a:r>
              <a:rPr lang="de-CH" sz="1400" b="1">
                <a:latin typeface="Comic Sans MS" pitchFamily="-72" charset="0"/>
                <a:ea typeface="Arial" pitchFamily="-72" charset="0"/>
                <a:cs typeface="Arial" pitchFamily="-72" charset="0"/>
              </a:rPr>
              <a:t>ein Gericht</a:t>
            </a:r>
          </a:p>
        </p:txBody>
      </p:sp>
      <p:sp>
        <p:nvSpPr>
          <p:cNvPr id="29705" name="Text Box 197"/>
          <p:cNvSpPr txBox="1">
            <a:spLocks noChangeArrowheads="1"/>
          </p:cNvSpPr>
          <p:nvPr/>
        </p:nvSpPr>
        <p:spPr bwMode="auto">
          <a:xfrm>
            <a:off x="3081338" y="3467100"/>
            <a:ext cx="2698750" cy="1023937"/>
          </a:xfrm>
          <a:prstGeom prst="rect">
            <a:avLst/>
          </a:prstGeom>
          <a:solidFill>
            <a:srgbClr val="568E3E">
              <a:alpha val="20000"/>
            </a:srgbClr>
          </a:solidFill>
          <a:ln w="9525">
            <a:solidFill>
              <a:schemeClr val="tx1"/>
            </a:solidFill>
            <a:miter lim="800000"/>
            <a:headEnd/>
            <a:tailEnd/>
          </a:ln>
        </p:spPr>
        <p:txBody>
          <a:bodyPr lIns="72000" rIns="36000">
            <a:prstTxWarp prst="textNoShape">
              <a:avLst/>
            </a:prstTxWarp>
          </a:bodyPr>
          <a:lstStyle/>
          <a:p>
            <a:pPr algn="l">
              <a:spcBef>
                <a:spcPts val="300"/>
              </a:spcBef>
            </a:pPr>
            <a:r>
              <a:rPr lang="de-CH" sz="1400">
                <a:latin typeface="Comic Sans MS" pitchFamily="-72" charset="0"/>
                <a:ea typeface="Arial" pitchFamily="-72" charset="0"/>
                <a:cs typeface="Arial" pitchFamily="-72" charset="0"/>
              </a:rPr>
              <a:t>z. B. </a:t>
            </a:r>
            <a:r>
              <a:rPr lang="de-CH" sz="1400" b="1">
                <a:latin typeface="Comic Sans MS" pitchFamily="-72" charset="0"/>
                <a:ea typeface="Arial" pitchFamily="-72" charset="0"/>
                <a:cs typeface="Arial" pitchFamily="-72" charset="0"/>
              </a:rPr>
              <a:t>Einsprache</a:t>
            </a:r>
            <a:r>
              <a:rPr lang="de-CH" sz="1400">
                <a:latin typeface="Comic Sans MS" pitchFamily="-72" charset="0"/>
                <a:ea typeface="Arial" pitchFamily="-72" charset="0"/>
                <a:cs typeface="Arial" pitchFamily="-72" charset="0"/>
              </a:rPr>
              <a:t> an die entsprechende Behörde</a:t>
            </a:r>
          </a:p>
          <a:p>
            <a:pPr algn="l">
              <a:spcBef>
                <a:spcPts val="300"/>
              </a:spcBef>
            </a:pPr>
            <a:r>
              <a:rPr lang="de-CH" sz="1400" b="1">
                <a:latin typeface="Comic Sans MS" pitchFamily="-72" charset="0"/>
                <a:ea typeface="Arial" pitchFamily="-72" charset="0"/>
                <a:cs typeface="Arial" pitchFamily="-72" charset="0"/>
              </a:rPr>
              <a:t>Rekurs</a:t>
            </a:r>
            <a:r>
              <a:rPr lang="de-CH" sz="1400">
                <a:latin typeface="Comic Sans MS" pitchFamily="-72" charset="0"/>
                <a:ea typeface="Arial" pitchFamily="-72" charset="0"/>
                <a:cs typeface="Arial" pitchFamily="-72" charset="0"/>
              </a:rPr>
              <a:t> an die übergeordnete Behörde</a:t>
            </a:r>
          </a:p>
        </p:txBody>
      </p:sp>
      <p:sp>
        <p:nvSpPr>
          <p:cNvPr id="29706" name="Text Box 197"/>
          <p:cNvSpPr txBox="1">
            <a:spLocks noChangeArrowheads="1"/>
          </p:cNvSpPr>
          <p:nvPr/>
        </p:nvSpPr>
        <p:spPr bwMode="auto">
          <a:xfrm>
            <a:off x="6230938" y="3467100"/>
            <a:ext cx="2700337" cy="790575"/>
          </a:xfrm>
          <a:prstGeom prst="rect">
            <a:avLst/>
          </a:prstGeom>
          <a:solidFill>
            <a:srgbClr val="568E3E">
              <a:alpha val="20000"/>
            </a:srgbClr>
          </a:solidFill>
          <a:ln w="9525">
            <a:solidFill>
              <a:schemeClr val="tx1"/>
            </a:solidFill>
            <a:miter lim="800000"/>
            <a:headEnd/>
            <a:tailEnd/>
          </a:ln>
        </p:spPr>
        <p:txBody>
          <a:bodyPr lIns="72000" rIns="36000">
            <a:prstTxWarp prst="textNoShape">
              <a:avLst/>
            </a:prstTxWarp>
          </a:bodyPr>
          <a:lstStyle/>
          <a:p>
            <a:pPr algn="l">
              <a:spcBef>
                <a:spcPts val="300"/>
              </a:spcBef>
            </a:pPr>
            <a:r>
              <a:rPr lang="de-CH" sz="1400">
                <a:latin typeface="Comic Sans MS" pitchFamily="-72" charset="0"/>
                <a:ea typeface="Arial" pitchFamily="-72" charset="0"/>
                <a:cs typeface="Arial" pitchFamily="-72" charset="0"/>
              </a:rPr>
              <a:t>z. B. </a:t>
            </a:r>
            <a:r>
              <a:rPr lang="de-CH" sz="1400" b="1">
                <a:latin typeface="Comic Sans MS" pitchFamily="-72" charset="0"/>
                <a:ea typeface="Arial" pitchFamily="-72" charset="0"/>
                <a:cs typeface="Arial" pitchFamily="-72" charset="0"/>
              </a:rPr>
              <a:t>Verwaltungsgerichts-beschwerde </a:t>
            </a:r>
            <a:r>
              <a:rPr lang="de-CH" sz="1400">
                <a:latin typeface="Comic Sans MS" pitchFamily="-72" charset="0"/>
                <a:ea typeface="Arial" pitchFamily="-72" charset="0"/>
                <a:cs typeface="Arial" pitchFamily="-72" charset="0"/>
              </a:rPr>
              <a:t>bei einem </a:t>
            </a:r>
            <a:br>
              <a:rPr lang="de-CH" sz="1400">
                <a:latin typeface="Comic Sans MS" pitchFamily="-72" charset="0"/>
                <a:ea typeface="Arial" pitchFamily="-72" charset="0"/>
                <a:cs typeface="Arial" pitchFamily="-72" charset="0"/>
              </a:rPr>
            </a:br>
            <a:r>
              <a:rPr lang="de-CH" sz="1400">
                <a:latin typeface="Comic Sans MS" pitchFamily="-72" charset="0"/>
                <a:ea typeface="Arial" pitchFamily="-72" charset="0"/>
                <a:cs typeface="Arial" pitchFamily="-72" charset="0"/>
              </a:rPr>
              <a:t>kant. Verwaltungsgericht</a:t>
            </a:r>
          </a:p>
        </p:txBody>
      </p:sp>
      <p:cxnSp>
        <p:nvCxnSpPr>
          <p:cNvPr id="29707" name="AutoShape 220"/>
          <p:cNvCxnSpPr>
            <a:cxnSpLocks noChangeShapeType="1"/>
            <a:stCxn id="29698" idx="2"/>
            <a:endCxn id="29700" idx="0"/>
          </p:cNvCxnSpPr>
          <p:nvPr/>
        </p:nvCxnSpPr>
        <p:spPr bwMode="auto">
          <a:xfrm rot="5400000">
            <a:off x="2833688" y="69850"/>
            <a:ext cx="547688" cy="2928937"/>
          </a:xfrm>
          <a:prstGeom prst="bentConnector3">
            <a:avLst>
              <a:gd name="adj1" fmla="val 50000"/>
            </a:avLst>
          </a:prstGeom>
          <a:noFill/>
          <a:ln w="25400">
            <a:solidFill>
              <a:srgbClr val="808080"/>
            </a:solidFill>
            <a:miter lim="800000"/>
            <a:headEnd/>
            <a:tailEnd/>
          </a:ln>
        </p:spPr>
      </p:cxnSp>
      <p:cxnSp>
        <p:nvCxnSpPr>
          <p:cNvPr id="29708" name="AutoShape 220"/>
          <p:cNvCxnSpPr>
            <a:cxnSpLocks noChangeShapeType="1"/>
            <a:stCxn id="29699" idx="2"/>
            <a:endCxn id="29704" idx="0"/>
          </p:cNvCxnSpPr>
          <p:nvPr/>
        </p:nvCxnSpPr>
        <p:spPr bwMode="auto">
          <a:xfrm rot="16200000" flipH="1">
            <a:off x="6459142" y="1714897"/>
            <a:ext cx="676274" cy="1567656"/>
          </a:xfrm>
          <a:prstGeom prst="bentConnector3">
            <a:avLst>
              <a:gd name="adj1" fmla="val 50000"/>
            </a:avLst>
          </a:prstGeom>
          <a:noFill/>
          <a:ln w="25400">
            <a:solidFill>
              <a:srgbClr val="808080"/>
            </a:solidFill>
            <a:miter lim="800000"/>
            <a:headEnd/>
            <a:tailEnd/>
          </a:ln>
        </p:spPr>
      </p:cxnSp>
      <p:cxnSp>
        <p:nvCxnSpPr>
          <p:cNvPr id="29709" name="AutoShape 220"/>
          <p:cNvCxnSpPr>
            <a:cxnSpLocks noChangeShapeType="1"/>
            <a:stCxn id="29699" idx="2"/>
            <a:endCxn id="29703" idx="0"/>
          </p:cNvCxnSpPr>
          <p:nvPr/>
        </p:nvCxnSpPr>
        <p:spPr bwMode="auto">
          <a:xfrm rot="5400000">
            <a:off x="4883945" y="1707356"/>
            <a:ext cx="676274" cy="1582738"/>
          </a:xfrm>
          <a:prstGeom prst="bentConnector3">
            <a:avLst>
              <a:gd name="adj1" fmla="val 50000"/>
            </a:avLst>
          </a:prstGeom>
          <a:noFill/>
          <a:ln w="25400">
            <a:solidFill>
              <a:srgbClr val="808080"/>
            </a:solidFill>
            <a:miter lim="800000"/>
            <a:headEnd/>
            <a:tailEnd/>
          </a:ln>
        </p:spPr>
      </p:cxnSp>
      <p:sp>
        <p:nvSpPr>
          <p:cNvPr id="29710" name="Text Box 197"/>
          <p:cNvSpPr txBox="1">
            <a:spLocks noChangeArrowheads="1"/>
          </p:cNvSpPr>
          <p:nvPr/>
        </p:nvSpPr>
        <p:spPr bwMode="auto">
          <a:xfrm>
            <a:off x="6230938" y="4737100"/>
            <a:ext cx="2700337" cy="539750"/>
          </a:xfrm>
          <a:prstGeom prst="rect">
            <a:avLst/>
          </a:prstGeom>
          <a:solidFill>
            <a:srgbClr val="568E3E">
              <a:alpha val="20000"/>
            </a:srgbClr>
          </a:solidFill>
          <a:ln w="9525">
            <a:solidFill>
              <a:schemeClr val="tx1"/>
            </a:solidFill>
            <a:miter lim="800000"/>
            <a:headEnd/>
            <a:tailEnd/>
          </a:ln>
        </p:spPr>
        <p:txBody>
          <a:bodyPr lIns="72000" rIns="36000">
            <a:prstTxWarp prst="textNoShape">
              <a:avLst/>
            </a:prstTxWarp>
          </a:bodyPr>
          <a:lstStyle/>
          <a:p>
            <a:pPr algn="l">
              <a:spcBef>
                <a:spcPts val="300"/>
              </a:spcBef>
            </a:pPr>
            <a:r>
              <a:rPr lang="de-CH" sz="1400">
                <a:latin typeface="Comic Sans MS" pitchFamily="-72" charset="0"/>
                <a:ea typeface="Arial" pitchFamily="-72" charset="0"/>
                <a:cs typeface="Arial" pitchFamily="-72" charset="0"/>
              </a:rPr>
              <a:t>evtl. staatsrechtliche Beschwerde vor </a:t>
            </a:r>
            <a:r>
              <a:rPr lang="de-CH" sz="1400" b="1">
                <a:latin typeface="Comic Sans MS" pitchFamily="-72" charset="0"/>
                <a:ea typeface="Arial" pitchFamily="-72" charset="0"/>
                <a:cs typeface="Arial" pitchFamily="-72" charset="0"/>
              </a:rPr>
              <a:t>Bundesgericht</a:t>
            </a:r>
          </a:p>
        </p:txBody>
      </p:sp>
      <p:sp>
        <p:nvSpPr>
          <p:cNvPr id="29711" name="Text Box 197"/>
          <p:cNvSpPr txBox="1">
            <a:spLocks noChangeArrowheads="1"/>
          </p:cNvSpPr>
          <p:nvPr/>
        </p:nvSpPr>
        <p:spPr bwMode="auto">
          <a:xfrm>
            <a:off x="6230938" y="5722938"/>
            <a:ext cx="2700337" cy="539750"/>
          </a:xfrm>
          <a:prstGeom prst="rect">
            <a:avLst/>
          </a:prstGeom>
          <a:solidFill>
            <a:srgbClr val="568E3E">
              <a:alpha val="20000"/>
            </a:srgbClr>
          </a:solidFill>
          <a:ln w="9525">
            <a:solidFill>
              <a:schemeClr val="tx1"/>
            </a:solidFill>
            <a:miter lim="800000"/>
            <a:headEnd/>
            <a:tailEnd/>
          </a:ln>
        </p:spPr>
        <p:txBody>
          <a:bodyPr lIns="72000" rIns="36000">
            <a:prstTxWarp prst="textNoShape">
              <a:avLst/>
            </a:prstTxWarp>
          </a:bodyPr>
          <a:lstStyle/>
          <a:p>
            <a:pPr algn="l">
              <a:spcBef>
                <a:spcPts val="300"/>
              </a:spcBef>
            </a:pPr>
            <a:r>
              <a:rPr lang="de-CH" sz="1400">
                <a:latin typeface="Comic Sans MS" pitchFamily="-72" charset="0"/>
                <a:ea typeface="Arial" pitchFamily="-72" charset="0"/>
                <a:cs typeface="Arial" pitchFamily="-72" charset="0"/>
              </a:rPr>
              <a:t>evtl. </a:t>
            </a:r>
            <a:r>
              <a:rPr lang="de-CH" sz="1400" b="1">
                <a:latin typeface="Comic Sans MS" pitchFamily="-72" charset="0"/>
                <a:ea typeface="Arial" pitchFamily="-72" charset="0"/>
                <a:cs typeface="Arial" pitchFamily="-72" charset="0"/>
              </a:rPr>
              <a:t>Europäischer Gerichts-hof für Menschenrechte</a:t>
            </a:r>
          </a:p>
        </p:txBody>
      </p:sp>
      <p:sp>
        <p:nvSpPr>
          <p:cNvPr id="22" name="Pfeil nach unten 21"/>
          <p:cNvSpPr/>
          <p:nvPr/>
        </p:nvSpPr>
        <p:spPr>
          <a:xfrm>
            <a:off x="7331075" y="4367213"/>
            <a:ext cx="503238" cy="298450"/>
          </a:xfrm>
          <a:prstGeom prst="downArrow">
            <a:avLst/>
          </a:prstGeom>
          <a:solidFill>
            <a:schemeClr val="bg1">
              <a:lumMod val="9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CH" sz="1800">
              <a:solidFill>
                <a:srgbClr val="FF0000"/>
              </a:solidFill>
            </a:endParaRPr>
          </a:p>
        </p:txBody>
      </p:sp>
      <p:sp>
        <p:nvSpPr>
          <p:cNvPr id="24" name="Pfeil nach unten 23"/>
          <p:cNvSpPr/>
          <p:nvPr/>
        </p:nvSpPr>
        <p:spPr>
          <a:xfrm>
            <a:off x="7331075" y="5346700"/>
            <a:ext cx="503238" cy="298450"/>
          </a:xfrm>
          <a:prstGeom prst="downArrow">
            <a:avLst/>
          </a:prstGeom>
          <a:solidFill>
            <a:schemeClr val="bg1">
              <a:lumMod val="9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CH" sz="1800">
              <a:solidFill>
                <a:srgbClr val="FF0000"/>
              </a:solidFill>
            </a:endParaRPr>
          </a:p>
        </p:txBody>
      </p:sp>
      <p:cxnSp>
        <p:nvCxnSpPr>
          <p:cNvPr id="29714" name="AutoShape 220"/>
          <p:cNvCxnSpPr>
            <a:cxnSpLocks noChangeShapeType="1"/>
            <a:stCxn id="29705" idx="3"/>
            <a:endCxn id="29704" idx="1"/>
          </p:cNvCxnSpPr>
          <p:nvPr/>
        </p:nvCxnSpPr>
        <p:spPr bwMode="auto">
          <a:xfrm flipV="1">
            <a:off x="5780088" y="3127375"/>
            <a:ext cx="450850" cy="851694"/>
          </a:xfrm>
          <a:prstGeom prst="bentConnector3">
            <a:avLst>
              <a:gd name="adj1" fmla="val 50000"/>
            </a:avLst>
          </a:prstGeom>
          <a:noFill/>
          <a:ln w="25400">
            <a:solidFill>
              <a:srgbClr val="808080"/>
            </a:solidFill>
            <a:miter lim="800000"/>
            <a:headEnd/>
            <a:tailEnd type="arrow" w="med" len="med"/>
          </a:ln>
        </p:spPr>
      </p:cxnSp>
      <p:sp>
        <p:nvSpPr>
          <p:cNvPr id="20" name="Rechteck 19"/>
          <p:cNvSpPr/>
          <p:nvPr/>
        </p:nvSpPr>
        <p:spPr>
          <a:xfrm>
            <a:off x="2016224" y="6525924"/>
            <a:ext cx="4572000" cy="215444"/>
          </a:xfrm>
          <a:prstGeom prst="rect">
            <a:avLst/>
          </a:prstGeom>
        </p:spPr>
        <p:txBody>
          <a:bodyPr>
            <a:spAutoFit/>
          </a:bodyPr>
          <a:lstStyle/>
          <a:p>
            <a:pPr>
              <a:defRPr/>
            </a:pPr>
            <a:r>
              <a:rPr lang="de-DE" sz="800" dirty="0"/>
              <a:t>Quelle: </a:t>
            </a:r>
            <a:r>
              <a:rPr lang="de-DE" sz="800" dirty="0" err="1"/>
              <a:t>Rüfenacht</a:t>
            </a:r>
            <a:r>
              <a:rPr lang="de-DE" sz="800" dirty="0"/>
              <a:t>/Saxer/Tobler: Brennpunkt Wirtschaft und Gesellschaft Verlag SKV</a:t>
            </a:r>
          </a:p>
        </p:txBody>
      </p:sp>
    </p:spTree>
    <p:extLst>
      <p:ext uri="{BB962C8B-B14F-4D97-AF65-F5344CB8AC3E}">
        <p14:creationId xmlns:p14="http://schemas.microsoft.com/office/powerpoint/2010/main" val="1873624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Fußzeilenplatzhalter 3"/>
          <p:cNvSpPr txBox="1">
            <a:spLocks/>
          </p:cNvSpPr>
          <p:nvPr/>
        </p:nvSpPr>
        <p:spPr bwMode="auto">
          <a:xfrm>
            <a:off x="7812088" y="287338"/>
            <a:ext cx="1008062" cy="236537"/>
          </a:xfrm>
          <a:prstGeom prst="rect">
            <a:avLst/>
          </a:prstGeom>
          <a:noFill/>
          <a:ln w="9525">
            <a:noFill/>
            <a:miter lim="800000"/>
            <a:headEnd/>
            <a:tailEnd/>
          </a:ln>
        </p:spPr>
        <p:txBody>
          <a:bodyPr lIns="0" tIns="21600" rIns="0" bIns="46800" anchor="ctr">
            <a:prstTxWarp prst="textNoShape">
              <a:avLst/>
            </a:prstTxWarp>
          </a:bodyPr>
          <a:lstStyle/>
          <a:p>
            <a:pPr algn="r"/>
            <a:r>
              <a:rPr lang="de-DE" sz="1200">
                <a:latin typeface="Arial" pitchFamily="-72" charset="0"/>
                <a:ea typeface="Arial" pitchFamily="-72" charset="0"/>
                <a:cs typeface="Arial" pitchFamily="-72" charset="0"/>
              </a:rPr>
              <a:t>Zu Seite 4</a:t>
            </a:r>
          </a:p>
        </p:txBody>
      </p:sp>
      <p:sp>
        <p:nvSpPr>
          <p:cNvPr id="15362" name="Text Box 39"/>
          <p:cNvSpPr txBox="1">
            <a:spLocks noChangeArrowheads="1"/>
          </p:cNvSpPr>
          <p:nvPr/>
        </p:nvSpPr>
        <p:spPr bwMode="auto">
          <a:xfrm>
            <a:off x="1044575" y="828675"/>
            <a:ext cx="7056438" cy="431800"/>
          </a:xfrm>
          <a:prstGeom prst="rect">
            <a:avLst/>
          </a:prstGeom>
          <a:solidFill>
            <a:srgbClr val="DDDEDD"/>
          </a:solidFill>
          <a:ln w="9525">
            <a:solidFill>
              <a:schemeClr val="tx1"/>
            </a:solidFill>
            <a:miter lim="800000"/>
            <a:headEnd/>
            <a:tailEnd/>
          </a:ln>
        </p:spPr>
        <p:txBody>
          <a:bodyPr anchor="ctr">
            <a:prstTxWarp prst="textNoShape">
              <a:avLst/>
            </a:prstTxWarp>
          </a:bodyPr>
          <a:lstStyle/>
          <a:p>
            <a:pPr algn="ctr"/>
            <a:r>
              <a:rPr lang="de-CH" sz="1800" b="1">
                <a:latin typeface="Comic Sans MS" pitchFamily="-72" charset="0"/>
              </a:rPr>
              <a:t>Unterscheidung: Formelles Recht – Materielles Recht</a:t>
            </a:r>
          </a:p>
        </p:txBody>
      </p:sp>
      <p:sp>
        <p:nvSpPr>
          <p:cNvPr id="15363" name="Text Box 187"/>
          <p:cNvSpPr txBox="1">
            <a:spLocks noChangeArrowheads="1"/>
          </p:cNvSpPr>
          <p:nvPr/>
        </p:nvSpPr>
        <p:spPr bwMode="auto">
          <a:xfrm>
            <a:off x="4827588" y="1530350"/>
            <a:ext cx="3240087" cy="352425"/>
          </a:xfrm>
          <a:prstGeom prst="rect">
            <a:avLst/>
          </a:prstGeom>
          <a:solidFill>
            <a:srgbClr val="568E3E">
              <a:alpha val="30196"/>
            </a:srgbClr>
          </a:solidFill>
          <a:ln w="9525">
            <a:solidFill>
              <a:schemeClr val="tx1"/>
            </a:solidFill>
            <a:miter lim="800000"/>
            <a:headEnd/>
            <a:tailEnd/>
          </a:ln>
        </p:spPr>
        <p:txBody>
          <a:bodyPr lIns="72000" rIns="72000" anchor="ctr">
            <a:prstTxWarp prst="textNoShape">
              <a:avLst/>
            </a:prstTxWarp>
          </a:bodyPr>
          <a:lstStyle/>
          <a:p>
            <a:pPr algn="l"/>
            <a:r>
              <a:rPr lang="de-CH" sz="1800" b="1">
                <a:latin typeface="Comic Sans MS" pitchFamily="-72" charset="0"/>
                <a:ea typeface="Arial" pitchFamily="-72" charset="0"/>
                <a:cs typeface="Arial" pitchFamily="-72" charset="0"/>
              </a:rPr>
              <a:t>Materielles Recht</a:t>
            </a:r>
            <a:endParaRPr lang="de-CH" sz="1400" b="1">
              <a:latin typeface="Comic Sans MS" pitchFamily="-72" charset="0"/>
              <a:ea typeface="Arial" pitchFamily="-72" charset="0"/>
              <a:cs typeface="Arial" pitchFamily="-72" charset="0"/>
            </a:endParaRPr>
          </a:p>
        </p:txBody>
      </p:sp>
      <p:sp>
        <p:nvSpPr>
          <p:cNvPr id="15364" name="Text Box 188"/>
          <p:cNvSpPr txBox="1">
            <a:spLocks noChangeArrowheads="1"/>
          </p:cNvSpPr>
          <p:nvPr/>
        </p:nvSpPr>
        <p:spPr bwMode="auto">
          <a:xfrm>
            <a:off x="1046163" y="1543050"/>
            <a:ext cx="3240087" cy="352425"/>
          </a:xfrm>
          <a:prstGeom prst="rect">
            <a:avLst/>
          </a:prstGeom>
          <a:solidFill>
            <a:srgbClr val="004D6D">
              <a:alpha val="20000"/>
            </a:srgbClr>
          </a:solidFill>
          <a:ln w="9525">
            <a:solidFill>
              <a:schemeClr val="tx1"/>
            </a:solidFill>
            <a:miter lim="800000"/>
            <a:headEnd/>
            <a:tailEnd/>
          </a:ln>
        </p:spPr>
        <p:txBody>
          <a:bodyPr anchor="ctr">
            <a:prstTxWarp prst="textNoShape">
              <a:avLst/>
            </a:prstTxWarp>
          </a:bodyPr>
          <a:lstStyle/>
          <a:p>
            <a:pPr algn="l"/>
            <a:r>
              <a:rPr lang="de-CH" sz="1800" b="1">
                <a:latin typeface="Comic Sans MS" pitchFamily="-72" charset="0"/>
                <a:ea typeface="Arial" pitchFamily="-72" charset="0"/>
                <a:cs typeface="Arial" pitchFamily="-72" charset="0"/>
              </a:rPr>
              <a:t>Formelles Recht</a:t>
            </a:r>
          </a:p>
        </p:txBody>
      </p:sp>
      <p:sp>
        <p:nvSpPr>
          <p:cNvPr id="18" name="Text Box 194"/>
          <p:cNvSpPr txBox="1">
            <a:spLocks noChangeArrowheads="1"/>
          </p:cNvSpPr>
          <p:nvPr/>
        </p:nvSpPr>
        <p:spPr bwMode="auto">
          <a:xfrm>
            <a:off x="1044575" y="2012950"/>
            <a:ext cx="3240088" cy="3814763"/>
          </a:xfrm>
          <a:prstGeom prst="rect">
            <a:avLst/>
          </a:prstGeom>
          <a:solidFill>
            <a:srgbClr val="004D6D">
              <a:alpha val="7000"/>
            </a:srgbClr>
          </a:solidFill>
          <a:ln w="9525">
            <a:solidFill>
              <a:schemeClr val="tx1"/>
            </a:solidFill>
            <a:miter lim="800000"/>
            <a:headEnd/>
            <a:tailEnd/>
          </a:ln>
        </p:spPr>
        <p:txBody>
          <a:bodyPr rIns="18000"/>
          <a:lstStyle/>
          <a:p>
            <a:pPr algn="l">
              <a:spcBef>
                <a:spcPts val="600"/>
              </a:spcBef>
              <a:defRPr/>
            </a:pPr>
            <a:r>
              <a:rPr lang="de-CH" sz="1600" b="1" dirty="0">
                <a:latin typeface="Comic Sans MS" pitchFamily="66" charset="0"/>
                <a:ea typeface="ヒラギノ角ゴ Pro W3" charset="0"/>
                <a:cs typeface="Arial" pitchFamily="34" charset="0"/>
              </a:rPr>
              <a:t>Bsp.: Zivilprozessrecht</a:t>
            </a:r>
          </a:p>
          <a:p>
            <a:pPr algn="l">
              <a:spcBef>
                <a:spcPts val="600"/>
              </a:spcBef>
              <a:defRPr/>
            </a:pPr>
            <a:r>
              <a:rPr lang="de-CH" sz="1600" b="1" dirty="0">
                <a:latin typeface="Comic Sans MS" pitchFamily="66" charset="0"/>
                <a:ea typeface="ヒラギノ角ゴ Pro W3" charset="0"/>
                <a:cs typeface="Arial" pitchFamily="34" charset="0"/>
              </a:rPr>
              <a:t>umschreibt:</a:t>
            </a:r>
          </a:p>
          <a:p>
            <a:pPr marL="180975" indent="-180975" algn="l">
              <a:spcBef>
                <a:spcPts val="600"/>
              </a:spcBef>
              <a:buFont typeface="Wingdings" pitchFamily="2" charset="2"/>
              <a:buChar char="§"/>
              <a:defRPr/>
            </a:pPr>
            <a:r>
              <a:rPr lang="de-CH" sz="1600" dirty="0">
                <a:latin typeface="Comic Sans MS" pitchFamily="66" charset="0"/>
                <a:ea typeface="ヒラギノ角ゴ Pro W3" charset="0"/>
                <a:cs typeface="ヒラギノ角ゴ Pro W3" charset="0"/>
              </a:rPr>
              <a:t>Regeln des Verfahrens </a:t>
            </a:r>
            <a:br>
              <a:rPr lang="de-CH" sz="1600" dirty="0">
                <a:latin typeface="Comic Sans MS" pitchFamily="66" charset="0"/>
                <a:ea typeface="ヒラギノ角ゴ Pro W3" charset="0"/>
                <a:cs typeface="ヒラギノ角ゴ Pro W3" charset="0"/>
              </a:rPr>
            </a:br>
            <a:r>
              <a:rPr lang="de-CH" sz="1600" dirty="0">
                <a:latin typeface="Comic Sans MS" pitchFamily="66" charset="0"/>
                <a:ea typeface="ヒラギノ角ゴ Pro W3" charset="0"/>
                <a:cs typeface="ヒラギノ角ゴ Pro W3" charset="0"/>
              </a:rPr>
              <a:t>vor Gericht</a:t>
            </a:r>
          </a:p>
          <a:p>
            <a:pPr algn="l">
              <a:spcBef>
                <a:spcPts val="600"/>
              </a:spcBef>
              <a:defRPr/>
            </a:pPr>
            <a:r>
              <a:rPr lang="de-CH" sz="1600" b="1" dirty="0">
                <a:latin typeface="Comic Sans MS" pitchFamily="66" charset="0"/>
                <a:ea typeface="ヒラギノ角ゴ Pro W3" charset="0"/>
                <a:cs typeface="ヒラギノ角ゴ Pro W3" charset="0"/>
              </a:rPr>
              <a:t>und regelt insbesondere:</a:t>
            </a:r>
          </a:p>
          <a:p>
            <a:pPr marL="180975" indent="-180975" algn="l">
              <a:spcBef>
                <a:spcPts val="600"/>
              </a:spcBef>
              <a:buFont typeface="Wingdings" pitchFamily="2" charset="2"/>
              <a:buChar char="§"/>
              <a:defRPr/>
            </a:pPr>
            <a:r>
              <a:rPr lang="de-DE" sz="1600" dirty="0">
                <a:latin typeface="Comic Sans MS" pitchFamily="66" charset="0"/>
                <a:ea typeface="ヒラギノ角ゴ Pro W3" charset="0"/>
                <a:cs typeface="ヒラギノ角ゴ Pro W3" charset="0"/>
              </a:rPr>
              <a:t>welches Gericht an welchem Ort für die Beurteilung </a:t>
            </a:r>
            <a:br>
              <a:rPr lang="de-DE" sz="1600" dirty="0">
                <a:latin typeface="Comic Sans MS" pitchFamily="66" charset="0"/>
                <a:ea typeface="ヒラギノ角ゴ Pro W3" charset="0"/>
                <a:cs typeface="ヒラギノ角ゴ Pro W3" charset="0"/>
              </a:rPr>
            </a:br>
            <a:r>
              <a:rPr lang="de-DE" sz="1600" dirty="0">
                <a:latin typeface="Comic Sans MS" pitchFamily="66" charset="0"/>
                <a:ea typeface="ヒラギノ角ゴ Pro W3" charset="0"/>
                <a:cs typeface="ヒラギノ角ゴ Pro W3" charset="0"/>
              </a:rPr>
              <a:t>des Streites zuständig ist</a:t>
            </a:r>
          </a:p>
          <a:p>
            <a:pPr marL="180975" indent="-180975" algn="l">
              <a:spcBef>
                <a:spcPts val="600"/>
              </a:spcBef>
              <a:buFont typeface="Wingdings" pitchFamily="2" charset="2"/>
              <a:buChar char="§"/>
              <a:defRPr/>
            </a:pPr>
            <a:r>
              <a:rPr lang="de-DE" sz="1600" dirty="0">
                <a:latin typeface="Comic Sans MS" pitchFamily="66" charset="0"/>
                <a:ea typeface="ヒラギノ角ゴ Pro W3" charset="0"/>
                <a:cs typeface="ヒラギノ角ゴ Pro W3" charset="0"/>
              </a:rPr>
              <a:t>wie sich wer im Laufe eines Prozesses zu verhalten hat</a:t>
            </a:r>
          </a:p>
          <a:p>
            <a:pPr marL="180975" indent="-180975" algn="l">
              <a:spcBef>
                <a:spcPts val="600"/>
              </a:spcBef>
              <a:buFont typeface="Wingdings" pitchFamily="2" charset="2"/>
              <a:buChar char="§"/>
              <a:defRPr/>
            </a:pPr>
            <a:r>
              <a:rPr lang="de-DE" sz="1600" dirty="0">
                <a:latin typeface="Comic Sans MS" pitchFamily="66" charset="0"/>
                <a:ea typeface="ヒラギノ角ゴ Pro W3" charset="0"/>
                <a:cs typeface="ヒラギノ角ゴ Pro W3" charset="0"/>
              </a:rPr>
              <a:t>nach welchen Regeln </a:t>
            </a:r>
            <a:br>
              <a:rPr lang="de-DE" sz="1600" dirty="0">
                <a:latin typeface="Comic Sans MS" pitchFamily="66" charset="0"/>
                <a:ea typeface="ヒラギノ角ゴ Pro W3" charset="0"/>
                <a:cs typeface="ヒラギノ角ゴ Pro W3" charset="0"/>
              </a:rPr>
            </a:br>
            <a:r>
              <a:rPr lang="de-DE" sz="1600" dirty="0">
                <a:latin typeface="Comic Sans MS" pitchFamily="66" charset="0"/>
                <a:ea typeface="ヒラギノ角ゴ Pro W3" charset="0"/>
                <a:cs typeface="ヒラギノ角ゴ Pro W3" charset="0"/>
              </a:rPr>
              <a:t>das Gericht den Fall </a:t>
            </a:r>
            <a:br>
              <a:rPr lang="de-DE" sz="1600" dirty="0">
                <a:latin typeface="Comic Sans MS" pitchFamily="66" charset="0"/>
                <a:ea typeface="ヒラギノ角ゴ Pro W3" charset="0"/>
                <a:cs typeface="ヒラギノ角ゴ Pro W3" charset="0"/>
              </a:rPr>
            </a:br>
            <a:r>
              <a:rPr lang="de-DE" sz="1600" dirty="0">
                <a:latin typeface="Comic Sans MS" pitchFamily="66" charset="0"/>
                <a:ea typeface="ヒラギノ角ゴ Pro W3" charset="0"/>
                <a:cs typeface="ヒラギノ角ゴ Pro W3" charset="0"/>
              </a:rPr>
              <a:t>zu entscheiden hat</a:t>
            </a:r>
            <a:endParaRPr lang="de-CH" sz="1600" dirty="0">
              <a:latin typeface="Comic Sans MS" pitchFamily="66" charset="0"/>
              <a:ea typeface="ヒラギノ角ゴ Pro W3" charset="0"/>
              <a:cs typeface="ヒラギノ角ゴ Pro W3" charset="0"/>
            </a:endParaRPr>
          </a:p>
        </p:txBody>
      </p:sp>
      <p:sp>
        <p:nvSpPr>
          <p:cNvPr id="8" name="Text Box 197"/>
          <p:cNvSpPr txBox="1">
            <a:spLocks noChangeArrowheads="1"/>
          </p:cNvSpPr>
          <p:nvPr/>
        </p:nvSpPr>
        <p:spPr bwMode="auto">
          <a:xfrm>
            <a:off x="4837113" y="2014538"/>
            <a:ext cx="3240087" cy="3816350"/>
          </a:xfrm>
          <a:prstGeom prst="rect">
            <a:avLst/>
          </a:prstGeom>
          <a:solidFill>
            <a:srgbClr val="568E3E">
              <a:alpha val="15000"/>
            </a:srgbClr>
          </a:solidFill>
          <a:ln w="9525">
            <a:solidFill>
              <a:schemeClr val="tx1"/>
            </a:solidFill>
            <a:miter lim="800000"/>
            <a:headEnd/>
            <a:tailEnd/>
          </a:ln>
        </p:spPr>
        <p:txBody>
          <a:bodyPr rIns="18000"/>
          <a:lstStyle/>
          <a:p>
            <a:pPr algn="l">
              <a:spcBef>
                <a:spcPts val="300"/>
              </a:spcBef>
              <a:defRPr/>
            </a:pPr>
            <a:r>
              <a:rPr lang="de-CH" sz="1600" b="1" dirty="0">
                <a:latin typeface="Comic Sans MS" pitchFamily="66" charset="0"/>
                <a:ea typeface="ヒラギノ角ゴ Pro W3" charset="0"/>
                <a:cs typeface="Arial" pitchFamily="34" charset="0"/>
              </a:rPr>
              <a:t>umschreibt:</a:t>
            </a:r>
          </a:p>
          <a:p>
            <a:pPr marL="177800" indent="-177800" algn="l">
              <a:spcBef>
                <a:spcPts val="300"/>
              </a:spcBef>
              <a:buFont typeface="Wingdings" pitchFamily="2" charset="2"/>
              <a:buChar char="§"/>
              <a:defRPr/>
            </a:pPr>
            <a:r>
              <a:rPr lang="de-CH" sz="1600" dirty="0">
                <a:latin typeface="Comic Sans MS" pitchFamily="66" charset="0"/>
                <a:ea typeface="ヒラギノ角ゴ Pro W3" charset="0"/>
                <a:cs typeface="Arial" pitchFamily="34" charset="0"/>
              </a:rPr>
              <a:t>die privatrechtlichen </a:t>
            </a:r>
            <a:r>
              <a:rPr lang="de-CH" sz="1600" b="1" dirty="0">
                <a:latin typeface="Comic Sans MS" pitchFamily="66" charset="0"/>
                <a:ea typeface="ヒラギノ角ゴ Pro W3" charset="0"/>
                <a:cs typeface="Arial" pitchFamily="34" charset="0"/>
              </a:rPr>
              <a:t>Rechte und Pflichten </a:t>
            </a:r>
            <a:r>
              <a:rPr lang="de-CH" sz="1600" dirty="0">
                <a:latin typeface="Comic Sans MS" pitchFamily="66" charset="0"/>
                <a:ea typeface="ヒラギノ角ゴ Pro W3" charset="0"/>
                <a:cs typeface="Arial" pitchFamily="34" charset="0"/>
              </a:rPr>
              <a:t>des Einzelnen,</a:t>
            </a:r>
            <a:br>
              <a:rPr lang="de-CH" sz="1600" dirty="0">
                <a:latin typeface="Comic Sans MS" pitchFamily="66" charset="0"/>
                <a:ea typeface="ヒラギノ角ゴ Pro W3" charset="0"/>
                <a:cs typeface="Arial" pitchFamily="34" charset="0"/>
              </a:rPr>
            </a:br>
            <a:r>
              <a:rPr lang="de-CH" sz="1600" dirty="0">
                <a:latin typeface="Comic Sans MS" pitchFamily="66" charset="0"/>
                <a:ea typeface="ヒラギノ角ゴ Pro W3" charset="0"/>
                <a:cs typeface="Arial" pitchFamily="34" charset="0"/>
              </a:rPr>
              <a:t>z. B. die Pflicht, Miete zu bezahlen, und das Recht, </a:t>
            </a:r>
            <a:br>
              <a:rPr lang="de-CH" sz="1600" dirty="0">
                <a:latin typeface="Comic Sans MS" pitchFamily="66" charset="0"/>
                <a:ea typeface="ヒラギノ角ゴ Pro W3" charset="0"/>
                <a:cs typeface="Arial" pitchFamily="34" charset="0"/>
              </a:rPr>
            </a:br>
            <a:r>
              <a:rPr lang="de-CH" sz="1600" dirty="0">
                <a:latin typeface="Comic Sans MS" pitchFamily="66" charset="0"/>
                <a:ea typeface="ヒラギノ角ゴ Pro W3" charset="0"/>
                <a:cs typeface="Arial" pitchFamily="34" charset="0"/>
              </a:rPr>
              <a:t>die Wohnung zu nutzen</a:t>
            </a:r>
          </a:p>
          <a:p>
            <a:pPr algn="l">
              <a:spcBef>
                <a:spcPts val="300"/>
              </a:spcBef>
              <a:defRPr/>
            </a:pPr>
            <a:endParaRPr lang="de-CH" sz="1600" dirty="0">
              <a:latin typeface="Comic Sans MS" pitchFamily="66" charset="0"/>
              <a:ea typeface="ヒラギノ角ゴ Pro W3" charset="0"/>
              <a:cs typeface="Arial" pitchFamily="34" charset="0"/>
            </a:endParaRPr>
          </a:p>
          <a:p>
            <a:pPr algn="l">
              <a:spcBef>
                <a:spcPts val="300"/>
              </a:spcBef>
              <a:defRPr/>
            </a:pPr>
            <a:r>
              <a:rPr lang="de-CH" sz="1600" dirty="0">
                <a:latin typeface="Comic Sans MS" pitchFamily="66" charset="0"/>
                <a:ea typeface="ヒラギノ角ゴ Pro W3" charset="0"/>
                <a:cs typeface="Arial" pitchFamily="34" charset="0"/>
              </a:rPr>
              <a:t>Im Streitfall sind diese Rechte oder Pflichten </a:t>
            </a:r>
            <a:r>
              <a:rPr lang="de-CH" sz="1600" b="1" dirty="0">
                <a:latin typeface="Comic Sans MS" pitchFamily="66" charset="0"/>
                <a:ea typeface="ヒラギノ角ゴ Pro W3" charset="0"/>
                <a:cs typeface="Arial" pitchFamily="34" charset="0"/>
              </a:rPr>
              <a:t>im Zivilprozess festzustellen.</a:t>
            </a:r>
          </a:p>
        </p:txBody>
      </p:sp>
      <p:sp>
        <p:nvSpPr>
          <p:cNvPr id="15367" name="Rechteck 9"/>
          <p:cNvSpPr>
            <a:spLocks noChangeArrowheads="1"/>
          </p:cNvSpPr>
          <p:nvPr/>
        </p:nvSpPr>
        <p:spPr bwMode="auto">
          <a:xfrm>
            <a:off x="1023938" y="5932488"/>
            <a:ext cx="6608762" cy="277812"/>
          </a:xfrm>
          <a:prstGeom prst="rect">
            <a:avLst/>
          </a:prstGeom>
          <a:noFill/>
          <a:ln w="9525">
            <a:noFill/>
            <a:miter lim="800000"/>
            <a:headEnd/>
            <a:tailEnd/>
          </a:ln>
        </p:spPr>
        <p:txBody>
          <a:bodyPr lIns="0">
            <a:prstTxWarp prst="textNoShape">
              <a:avLst/>
            </a:prstTxWarp>
            <a:spAutoFit/>
          </a:bodyPr>
          <a:lstStyle/>
          <a:p>
            <a:r>
              <a:rPr lang="de-CH" sz="1200" dirty="0">
                <a:latin typeface="Arial" pitchFamily="-72" charset="0"/>
                <a:ea typeface="Arial" pitchFamily="-72" charset="0"/>
                <a:cs typeface="Arial" pitchFamily="-72" charset="0"/>
              </a:rPr>
              <a:t>Copyright </a:t>
            </a:r>
            <a:r>
              <a:rPr lang="de-CH" sz="1200" dirty="0" err="1">
                <a:latin typeface="Arial" pitchFamily="-72" charset="0"/>
                <a:ea typeface="Arial" pitchFamily="-72" charset="0"/>
                <a:cs typeface="Arial" pitchFamily="-72" charset="0"/>
              </a:rPr>
              <a:t>by</a:t>
            </a:r>
            <a:r>
              <a:rPr lang="de-CH" sz="1200" dirty="0">
                <a:latin typeface="Arial" pitchFamily="-72" charset="0"/>
                <a:ea typeface="Arial" pitchFamily="-72" charset="0"/>
                <a:cs typeface="Arial" pitchFamily="-72" charset="0"/>
              </a:rPr>
              <a:t> Bürgi </a:t>
            </a:r>
            <a:r>
              <a:rPr lang="de-CH" sz="1200" dirty="0" err="1">
                <a:latin typeface="Arial" pitchFamily="-72" charset="0"/>
                <a:ea typeface="Arial" pitchFamily="-72" charset="0"/>
                <a:cs typeface="Arial" pitchFamily="-72" charset="0"/>
              </a:rPr>
              <a:t>Nägeli</a:t>
            </a:r>
            <a:r>
              <a:rPr lang="de-CH" sz="1200" dirty="0">
                <a:latin typeface="Arial" pitchFamily="-72" charset="0"/>
                <a:ea typeface="Arial" pitchFamily="-72" charset="0"/>
                <a:cs typeface="Arial" pitchFamily="-72" charset="0"/>
              </a:rPr>
              <a:t> Rechtsanwälte, Zürich 2012 (</a:t>
            </a:r>
            <a:r>
              <a:rPr lang="de-CH" sz="1200" u="sng" dirty="0">
                <a:latin typeface="Arial" pitchFamily="-72" charset="0"/>
                <a:ea typeface="Arial" pitchFamily="-72" charset="0"/>
                <a:cs typeface="Arial" pitchFamily="-72" charset="0"/>
                <a:hlinkClick r:id="rId3"/>
              </a:rPr>
              <a:t>www.zivilprozess.ch</a:t>
            </a:r>
            <a:r>
              <a:rPr lang="de-CH" sz="1200" dirty="0">
                <a:latin typeface="Arial" pitchFamily="-72" charset="0"/>
                <a:ea typeface="Arial" pitchFamily="-72" charset="0"/>
                <a:cs typeface="Arial" pitchFamily="-72" charset="0"/>
              </a:rPr>
              <a:t>)</a:t>
            </a:r>
          </a:p>
        </p:txBody>
      </p:sp>
    </p:spTree>
    <p:extLst>
      <p:ext uri="{BB962C8B-B14F-4D97-AF65-F5344CB8AC3E}">
        <p14:creationId xmlns:p14="http://schemas.microsoft.com/office/powerpoint/2010/main" val="198194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Fußzeilenplatzhalter 3"/>
          <p:cNvSpPr txBox="1">
            <a:spLocks/>
          </p:cNvSpPr>
          <p:nvPr/>
        </p:nvSpPr>
        <p:spPr bwMode="auto">
          <a:xfrm>
            <a:off x="7812088" y="287338"/>
            <a:ext cx="1008062" cy="236537"/>
          </a:xfrm>
          <a:prstGeom prst="rect">
            <a:avLst/>
          </a:prstGeom>
          <a:noFill/>
          <a:ln w="9525">
            <a:noFill/>
            <a:miter lim="800000"/>
            <a:headEnd/>
            <a:tailEnd/>
          </a:ln>
        </p:spPr>
        <p:txBody>
          <a:bodyPr lIns="0" tIns="21600" rIns="0" bIns="46800" anchor="ctr">
            <a:prstTxWarp prst="textNoShape">
              <a:avLst/>
            </a:prstTxWarp>
          </a:bodyPr>
          <a:lstStyle/>
          <a:p>
            <a:pPr algn="r"/>
            <a:r>
              <a:rPr lang="de-DE" sz="1200">
                <a:latin typeface="Arial" pitchFamily="-72" charset="0"/>
                <a:ea typeface="Arial" pitchFamily="-72" charset="0"/>
                <a:cs typeface="Arial" pitchFamily="-72" charset="0"/>
              </a:rPr>
              <a:t>Zu Seite 2</a:t>
            </a:r>
          </a:p>
        </p:txBody>
      </p:sp>
      <p:sp>
        <p:nvSpPr>
          <p:cNvPr id="5122" name="Text Box 39"/>
          <p:cNvSpPr txBox="1">
            <a:spLocks noChangeArrowheads="1"/>
          </p:cNvSpPr>
          <p:nvPr/>
        </p:nvSpPr>
        <p:spPr bwMode="auto">
          <a:xfrm>
            <a:off x="1044575" y="828675"/>
            <a:ext cx="7056438" cy="431800"/>
          </a:xfrm>
          <a:prstGeom prst="rect">
            <a:avLst/>
          </a:prstGeom>
          <a:solidFill>
            <a:srgbClr val="DDDEDD"/>
          </a:solidFill>
          <a:ln w="9525">
            <a:solidFill>
              <a:schemeClr val="tx1"/>
            </a:solidFill>
            <a:miter lim="800000"/>
            <a:headEnd/>
            <a:tailEnd/>
          </a:ln>
        </p:spPr>
        <p:txBody>
          <a:bodyPr anchor="ctr">
            <a:prstTxWarp prst="textNoShape">
              <a:avLst/>
            </a:prstTxWarp>
          </a:bodyPr>
          <a:lstStyle/>
          <a:p>
            <a:pPr algn="ctr"/>
            <a:r>
              <a:rPr lang="de-CH" sz="1800" b="1">
                <a:latin typeface="Comic Sans MS" pitchFamily="-72" charset="0"/>
              </a:rPr>
              <a:t>Gerichtsorganisation der Schweiz</a:t>
            </a:r>
          </a:p>
        </p:txBody>
      </p:sp>
      <p:sp>
        <p:nvSpPr>
          <p:cNvPr id="5123" name="Text Box 187"/>
          <p:cNvSpPr txBox="1">
            <a:spLocks noChangeArrowheads="1"/>
          </p:cNvSpPr>
          <p:nvPr/>
        </p:nvSpPr>
        <p:spPr bwMode="auto">
          <a:xfrm>
            <a:off x="4556125" y="1522413"/>
            <a:ext cx="3097213" cy="352425"/>
          </a:xfrm>
          <a:prstGeom prst="rect">
            <a:avLst/>
          </a:prstGeom>
          <a:solidFill>
            <a:srgbClr val="568E3E">
              <a:alpha val="30196"/>
            </a:srgbClr>
          </a:solidFill>
          <a:ln w="9525">
            <a:solidFill>
              <a:schemeClr val="tx1"/>
            </a:solidFill>
            <a:miter lim="800000"/>
            <a:headEnd/>
            <a:tailEnd/>
          </a:ln>
        </p:spPr>
        <p:txBody>
          <a:bodyPr lIns="72000" rIns="72000" anchor="ctr">
            <a:prstTxWarp prst="textNoShape">
              <a:avLst/>
            </a:prstTxWarp>
          </a:bodyPr>
          <a:lstStyle/>
          <a:p>
            <a:pPr algn="ctr"/>
            <a:r>
              <a:rPr lang="de-CH" sz="1800" b="1">
                <a:latin typeface="Comic Sans MS" pitchFamily="-72" charset="0"/>
                <a:ea typeface="Arial" pitchFamily="-72" charset="0"/>
                <a:cs typeface="Arial" pitchFamily="-72" charset="0"/>
              </a:rPr>
              <a:t>Verwaltungsrecht</a:t>
            </a:r>
            <a:endParaRPr lang="de-CH" sz="1400" b="1">
              <a:latin typeface="Comic Sans MS" pitchFamily="-72" charset="0"/>
              <a:ea typeface="Arial" pitchFamily="-72" charset="0"/>
              <a:cs typeface="Arial" pitchFamily="-72" charset="0"/>
            </a:endParaRPr>
          </a:p>
        </p:txBody>
      </p:sp>
      <p:sp>
        <p:nvSpPr>
          <p:cNvPr id="5124" name="Text Box 188"/>
          <p:cNvSpPr txBox="1">
            <a:spLocks noChangeArrowheads="1"/>
          </p:cNvSpPr>
          <p:nvPr/>
        </p:nvSpPr>
        <p:spPr bwMode="auto">
          <a:xfrm>
            <a:off x="962025" y="1535113"/>
            <a:ext cx="3095625" cy="352425"/>
          </a:xfrm>
          <a:prstGeom prst="rect">
            <a:avLst/>
          </a:prstGeom>
          <a:solidFill>
            <a:srgbClr val="004D6D">
              <a:alpha val="20000"/>
            </a:srgbClr>
          </a:solidFill>
          <a:ln w="9525">
            <a:solidFill>
              <a:schemeClr val="tx1"/>
            </a:solidFill>
            <a:miter lim="800000"/>
            <a:headEnd/>
            <a:tailEnd/>
          </a:ln>
        </p:spPr>
        <p:txBody>
          <a:bodyPr anchor="ctr">
            <a:prstTxWarp prst="textNoShape">
              <a:avLst/>
            </a:prstTxWarp>
          </a:bodyPr>
          <a:lstStyle/>
          <a:p>
            <a:pPr algn="ctr"/>
            <a:r>
              <a:rPr lang="de-CH" sz="1800" b="1">
                <a:latin typeface="Comic Sans MS" pitchFamily="-72" charset="0"/>
                <a:ea typeface="Arial" pitchFamily="-72" charset="0"/>
                <a:cs typeface="Arial" pitchFamily="-72" charset="0"/>
              </a:rPr>
              <a:t>Zivil-/Strafrecht</a:t>
            </a:r>
          </a:p>
        </p:txBody>
      </p:sp>
      <p:sp>
        <p:nvSpPr>
          <p:cNvPr id="5125" name="Text Box 194"/>
          <p:cNvSpPr txBox="1">
            <a:spLocks noChangeArrowheads="1"/>
          </p:cNvSpPr>
          <p:nvPr/>
        </p:nvSpPr>
        <p:spPr bwMode="auto">
          <a:xfrm>
            <a:off x="987425" y="2403475"/>
            <a:ext cx="3097213" cy="673100"/>
          </a:xfrm>
          <a:prstGeom prst="rect">
            <a:avLst/>
          </a:prstGeom>
          <a:solidFill>
            <a:srgbClr val="004D6D">
              <a:alpha val="10196"/>
            </a:srgbClr>
          </a:solidFill>
          <a:ln w="9525">
            <a:solidFill>
              <a:schemeClr val="tx1"/>
            </a:solidFill>
            <a:miter lim="800000"/>
            <a:headEnd/>
            <a:tailEnd/>
          </a:ln>
        </p:spPr>
        <p:txBody>
          <a:bodyPr rIns="18000" bIns="72000" anchor="ctr">
            <a:prstTxWarp prst="textNoShape">
              <a:avLst/>
            </a:prstTxWarp>
          </a:bodyPr>
          <a:lstStyle/>
          <a:p>
            <a:pPr algn="l">
              <a:spcBef>
                <a:spcPts val="600"/>
              </a:spcBef>
            </a:pPr>
            <a:r>
              <a:rPr lang="de-CH" sz="1600" b="1" dirty="0">
                <a:latin typeface="Comic Sans MS" pitchFamily="-72" charset="0"/>
                <a:ea typeface="Arial" pitchFamily="-72" charset="0"/>
                <a:cs typeface="Arial" pitchFamily="-72" charset="0"/>
              </a:rPr>
              <a:t>Abläufe und Verfahren gesamtschweizerisch geregelt</a:t>
            </a:r>
          </a:p>
        </p:txBody>
      </p:sp>
      <p:sp>
        <p:nvSpPr>
          <p:cNvPr id="5126" name="Text Box 197"/>
          <p:cNvSpPr txBox="1">
            <a:spLocks noChangeArrowheads="1"/>
          </p:cNvSpPr>
          <p:nvPr/>
        </p:nvSpPr>
        <p:spPr bwMode="auto">
          <a:xfrm>
            <a:off x="4556125" y="2406650"/>
            <a:ext cx="3097213" cy="1403350"/>
          </a:xfrm>
          <a:prstGeom prst="rect">
            <a:avLst/>
          </a:prstGeom>
          <a:solidFill>
            <a:srgbClr val="568E3E">
              <a:alpha val="20000"/>
            </a:srgbClr>
          </a:solidFill>
          <a:ln w="9525">
            <a:solidFill>
              <a:schemeClr val="tx1"/>
            </a:solidFill>
            <a:miter lim="800000"/>
            <a:headEnd/>
            <a:tailEnd/>
          </a:ln>
        </p:spPr>
        <p:txBody>
          <a:bodyPr rIns="18000" bIns="72000" anchor="ctr">
            <a:prstTxWarp prst="textNoShape">
              <a:avLst/>
            </a:prstTxWarp>
          </a:bodyPr>
          <a:lstStyle/>
          <a:p>
            <a:pPr algn="l">
              <a:spcBef>
                <a:spcPts val="300"/>
              </a:spcBef>
            </a:pPr>
            <a:r>
              <a:rPr lang="de-CH" sz="1600" b="1" dirty="0">
                <a:latin typeface="Comic Sans MS" pitchFamily="-72" charset="0"/>
                <a:ea typeface="Arial" pitchFamily="-72" charset="0"/>
                <a:cs typeface="Arial" pitchFamily="-72" charset="0"/>
              </a:rPr>
              <a:t>Je nach Rechtsgebiet Zuständigkeit bei Kanton </a:t>
            </a:r>
            <a:br>
              <a:rPr lang="de-CH" sz="1600" b="1" dirty="0">
                <a:latin typeface="Comic Sans MS" pitchFamily="-72" charset="0"/>
                <a:ea typeface="Arial" pitchFamily="-72" charset="0"/>
                <a:cs typeface="Arial" pitchFamily="-72" charset="0"/>
              </a:rPr>
            </a:br>
            <a:r>
              <a:rPr lang="de-CH" sz="1600" b="1" dirty="0">
                <a:latin typeface="Comic Sans MS" pitchFamily="-72" charset="0"/>
                <a:ea typeface="Arial" pitchFamily="-72" charset="0"/>
                <a:cs typeface="Arial" pitchFamily="-72" charset="0"/>
              </a:rPr>
              <a:t>oder Bund</a:t>
            </a:r>
          </a:p>
          <a:p>
            <a:pPr algn="l">
              <a:spcBef>
                <a:spcPts val="300"/>
              </a:spcBef>
            </a:pPr>
            <a:r>
              <a:rPr lang="de-CH" sz="1600" b="1" dirty="0">
                <a:latin typeface="Comic Sans MS" pitchFamily="-72" charset="0"/>
                <a:ea typeface="Arial" pitchFamily="-72" charset="0"/>
                <a:cs typeface="Arial" pitchFamily="-72" charset="0"/>
              </a:rPr>
              <a:t>Prozessabläufe kantonal unterschiedlich geregelt</a:t>
            </a:r>
            <a:endParaRPr lang="de-CH" sz="1600" dirty="0">
              <a:latin typeface="Comic Sans MS" pitchFamily="-72" charset="0"/>
              <a:ea typeface="Arial" pitchFamily="-72" charset="0"/>
              <a:cs typeface="Arial" pitchFamily="-72" charset="0"/>
            </a:endParaRPr>
          </a:p>
        </p:txBody>
      </p:sp>
      <p:sp>
        <p:nvSpPr>
          <p:cNvPr id="5127" name="Text Box 194"/>
          <p:cNvSpPr txBox="1">
            <a:spLocks noChangeArrowheads="1"/>
          </p:cNvSpPr>
          <p:nvPr/>
        </p:nvSpPr>
        <p:spPr bwMode="auto">
          <a:xfrm>
            <a:off x="987425" y="3144838"/>
            <a:ext cx="3097213" cy="663575"/>
          </a:xfrm>
          <a:prstGeom prst="rect">
            <a:avLst/>
          </a:prstGeom>
          <a:solidFill>
            <a:srgbClr val="004D6D">
              <a:alpha val="10196"/>
            </a:srgbClr>
          </a:solidFill>
          <a:ln w="9525">
            <a:solidFill>
              <a:schemeClr val="tx1"/>
            </a:solidFill>
            <a:miter lim="800000"/>
            <a:headEnd/>
            <a:tailEnd/>
          </a:ln>
        </p:spPr>
        <p:txBody>
          <a:bodyPr rIns="18000" bIns="72000" anchor="ctr">
            <a:prstTxWarp prst="textNoShape">
              <a:avLst/>
            </a:prstTxWarp>
          </a:bodyPr>
          <a:lstStyle/>
          <a:p>
            <a:pPr algn="l">
              <a:spcBef>
                <a:spcPts val="600"/>
              </a:spcBef>
            </a:pPr>
            <a:r>
              <a:rPr lang="de-CH" sz="1600" b="1" dirty="0">
                <a:latin typeface="Comic Sans MS" pitchFamily="-72" charset="0"/>
                <a:ea typeface="Arial" pitchFamily="-72" charset="0"/>
                <a:cs typeface="Arial" pitchFamily="-72" charset="0"/>
              </a:rPr>
              <a:t>Eine Zivilprozessordnung und </a:t>
            </a:r>
            <a:br>
              <a:rPr lang="de-CH" sz="1600" b="1" dirty="0">
                <a:latin typeface="Comic Sans MS" pitchFamily="-72" charset="0"/>
                <a:ea typeface="Arial" pitchFamily="-72" charset="0"/>
                <a:cs typeface="Arial" pitchFamily="-72" charset="0"/>
              </a:rPr>
            </a:br>
            <a:r>
              <a:rPr lang="de-CH" sz="1600" b="1" dirty="0">
                <a:latin typeface="Comic Sans MS" pitchFamily="-72" charset="0"/>
                <a:ea typeface="Arial" pitchFamily="-72" charset="0"/>
                <a:cs typeface="Arial" pitchFamily="-72" charset="0"/>
              </a:rPr>
              <a:t>eine Strafprozessordnung</a:t>
            </a:r>
          </a:p>
        </p:txBody>
      </p:sp>
      <p:sp>
        <p:nvSpPr>
          <p:cNvPr id="5128" name="Text Box 194"/>
          <p:cNvSpPr txBox="1">
            <a:spLocks noChangeArrowheads="1"/>
          </p:cNvSpPr>
          <p:nvPr/>
        </p:nvSpPr>
        <p:spPr bwMode="auto">
          <a:xfrm>
            <a:off x="3654425" y="4308475"/>
            <a:ext cx="3097213" cy="887413"/>
          </a:xfrm>
          <a:prstGeom prst="rect">
            <a:avLst/>
          </a:prstGeom>
          <a:solidFill>
            <a:srgbClr val="004D6D">
              <a:alpha val="10196"/>
            </a:srgbClr>
          </a:solidFill>
          <a:ln w="9525">
            <a:solidFill>
              <a:schemeClr val="tx1"/>
            </a:solidFill>
            <a:miter lim="800000"/>
            <a:headEnd/>
            <a:tailEnd/>
          </a:ln>
        </p:spPr>
        <p:txBody>
          <a:bodyPr rIns="18000">
            <a:prstTxWarp prst="textNoShape">
              <a:avLst/>
            </a:prstTxWarp>
          </a:bodyPr>
          <a:lstStyle/>
          <a:p>
            <a:pPr algn="l"/>
            <a:r>
              <a:rPr lang="de-CH" sz="1600" b="1" dirty="0">
                <a:latin typeface="Comic Sans MS" pitchFamily="-72" charset="0"/>
                <a:ea typeface="Arial" pitchFamily="-72" charset="0"/>
                <a:cs typeface="Arial" pitchFamily="-72" charset="0"/>
              </a:rPr>
              <a:t>Durchführung in den </a:t>
            </a:r>
            <a:br>
              <a:rPr lang="de-CH" sz="1600" b="1" dirty="0">
                <a:latin typeface="Comic Sans MS" pitchFamily="-72" charset="0"/>
                <a:ea typeface="Arial" pitchFamily="-72" charset="0"/>
                <a:cs typeface="Arial" pitchFamily="-72" charset="0"/>
              </a:rPr>
            </a:br>
            <a:r>
              <a:rPr lang="de-CH" sz="1600" b="1" dirty="0">
                <a:latin typeface="Comic Sans MS" pitchFamily="-72" charset="0"/>
                <a:ea typeface="Arial" pitchFamily="-72" charset="0"/>
                <a:cs typeface="Arial" pitchFamily="-72" charset="0"/>
              </a:rPr>
              <a:t>Kantonen (Bezirks- </a:t>
            </a:r>
            <a:br>
              <a:rPr lang="de-CH" sz="1600" b="1" dirty="0">
                <a:latin typeface="Comic Sans MS" pitchFamily="-72" charset="0"/>
                <a:ea typeface="Arial" pitchFamily="-72" charset="0"/>
                <a:cs typeface="Arial" pitchFamily="-72" charset="0"/>
              </a:rPr>
            </a:br>
            <a:r>
              <a:rPr lang="de-CH" sz="1600" b="1" dirty="0">
                <a:latin typeface="Comic Sans MS" pitchFamily="-72" charset="0"/>
                <a:ea typeface="Arial" pitchFamily="-72" charset="0"/>
                <a:cs typeface="Arial" pitchFamily="-72" charset="0"/>
              </a:rPr>
              <a:t>und Kantonsgerichte)</a:t>
            </a:r>
          </a:p>
        </p:txBody>
      </p:sp>
      <p:sp>
        <p:nvSpPr>
          <p:cNvPr id="5129" name="Text Box 194"/>
          <p:cNvSpPr txBox="1">
            <a:spLocks noChangeArrowheads="1"/>
          </p:cNvSpPr>
          <p:nvPr/>
        </p:nvSpPr>
        <p:spPr bwMode="auto">
          <a:xfrm>
            <a:off x="3654425" y="5703888"/>
            <a:ext cx="3097213" cy="360362"/>
          </a:xfrm>
          <a:prstGeom prst="rect">
            <a:avLst/>
          </a:prstGeom>
          <a:solidFill>
            <a:srgbClr val="EFA531">
              <a:alpha val="59999"/>
            </a:srgbClr>
          </a:solidFill>
          <a:ln w="9525">
            <a:solidFill>
              <a:schemeClr val="tx1"/>
            </a:solidFill>
            <a:miter lim="800000"/>
            <a:headEnd/>
            <a:tailEnd/>
          </a:ln>
        </p:spPr>
        <p:txBody>
          <a:bodyPr rIns="18000">
            <a:prstTxWarp prst="textNoShape">
              <a:avLst/>
            </a:prstTxWarp>
          </a:bodyPr>
          <a:lstStyle/>
          <a:p>
            <a:pPr algn="ctr"/>
            <a:r>
              <a:rPr lang="de-CH" sz="1800" b="1">
                <a:latin typeface="Comic Sans MS" pitchFamily="-72" charset="0"/>
                <a:ea typeface="Arial" pitchFamily="-72" charset="0"/>
                <a:cs typeface="Arial" pitchFamily="-72" charset="0"/>
              </a:rPr>
              <a:t>Bundesgerichte</a:t>
            </a:r>
          </a:p>
        </p:txBody>
      </p:sp>
      <p:sp>
        <p:nvSpPr>
          <p:cNvPr id="5130" name="Text Box 194"/>
          <p:cNvSpPr txBox="1">
            <a:spLocks noChangeArrowheads="1"/>
          </p:cNvSpPr>
          <p:nvPr/>
        </p:nvSpPr>
        <p:spPr bwMode="auto">
          <a:xfrm>
            <a:off x="1919288" y="5719763"/>
            <a:ext cx="1873250" cy="331787"/>
          </a:xfrm>
          <a:prstGeom prst="rect">
            <a:avLst/>
          </a:prstGeom>
          <a:noFill/>
          <a:ln w="9525">
            <a:noFill/>
            <a:miter lim="800000"/>
            <a:headEnd/>
            <a:tailEnd/>
          </a:ln>
        </p:spPr>
        <p:txBody>
          <a:bodyPr rIns="18000">
            <a:prstTxWarp prst="textNoShape">
              <a:avLst/>
            </a:prstTxWarp>
          </a:bodyPr>
          <a:lstStyle/>
          <a:p>
            <a:pPr algn="ctr"/>
            <a:r>
              <a:rPr lang="de-CH" sz="1600" b="1" dirty="0">
                <a:latin typeface="Comic Sans MS" pitchFamily="-72" charset="0"/>
                <a:ea typeface="Arial" pitchFamily="-72" charset="0"/>
                <a:cs typeface="Arial" pitchFamily="-72" charset="0"/>
              </a:rPr>
              <a:t>Oberaufsicht</a:t>
            </a:r>
          </a:p>
        </p:txBody>
      </p:sp>
      <p:sp>
        <p:nvSpPr>
          <p:cNvPr id="34" name="Pfeil nach unten 33"/>
          <p:cNvSpPr/>
          <p:nvPr/>
        </p:nvSpPr>
        <p:spPr>
          <a:xfrm>
            <a:off x="2168525" y="2016125"/>
            <a:ext cx="704850" cy="298450"/>
          </a:xfrm>
          <a:prstGeom prst="downArrow">
            <a:avLst/>
          </a:prstGeom>
          <a:solidFill>
            <a:schemeClr val="bg1">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CH" sz="1800">
              <a:solidFill>
                <a:srgbClr val="FF0000"/>
              </a:solidFill>
            </a:endParaRPr>
          </a:p>
        </p:txBody>
      </p:sp>
      <p:sp>
        <p:nvSpPr>
          <p:cNvPr id="5132" name="Text Box 194"/>
          <p:cNvSpPr txBox="1">
            <a:spLocks noChangeArrowheads="1"/>
          </p:cNvSpPr>
          <p:nvPr/>
        </p:nvSpPr>
        <p:spPr bwMode="auto">
          <a:xfrm>
            <a:off x="1557338" y="4083050"/>
            <a:ext cx="2039937" cy="603250"/>
          </a:xfrm>
          <a:prstGeom prst="rect">
            <a:avLst/>
          </a:prstGeom>
          <a:noFill/>
          <a:ln w="9525">
            <a:noFill/>
            <a:miter lim="800000"/>
            <a:headEnd/>
            <a:tailEnd/>
          </a:ln>
        </p:spPr>
        <p:txBody>
          <a:bodyPr rIns="18000">
            <a:prstTxWarp prst="textNoShape">
              <a:avLst/>
            </a:prstTxWarp>
          </a:bodyPr>
          <a:lstStyle/>
          <a:p>
            <a:r>
              <a:rPr lang="de-CH" sz="1600" b="1">
                <a:latin typeface="Comic Sans MS" pitchFamily="-72" charset="0"/>
                <a:ea typeface="Arial" pitchFamily="-72" charset="0"/>
                <a:cs typeface="Arial" pitchFamily="-72" charset="0"/>
              </a:rPr>
              <a:t>konkretes </a:t>
            </a:r>
            <a:br>
              <a:rPr lang="de-CH" sz="1600" b="1">
                <a:latin typeface="Comic Sans MS" pitchFamily="-72" charset="0"/>
                <a:ea typeface="Arial" pitchFamily="-72" charset="0"/>
                <a:cs typeface="Arial" pitchFamily="-72" charset="0"/>
              </a:rPr>
            </a:br>
            <a:r>
              <a:rPr lang="de-CH" sz="1600" b="1">
                <a:latin typeface="Comic Sans MS" pitchFamily="-72" charset="0"/>
                <a:ea typeface="Arial" pitchFamily="-72" charset="0"/>
                <a:cs typeface="Arial" pitchFamily="-72" charset="0"/>
              </a:rPr>
              <a:t>Rechtsverfahren</a:t>
            </a:r>
          </a:p>
        </p:txBody>
      </p:sp>
      <p:sp>
        <p:nvSpPr>
          <p:cNvPr id="11" name="Geschweifte Klammer rechts 10"/>
          <p:cNvSpPr/>
          <p:nvPr/>
        </p:nvSpPr>
        <p:spPr>
          <a:xfrm rot="5400000">
            <a:off x="3972719" y="2123282"/>
            <a:ext cx="479425" cy="6446837"/>
          </a:xfrm>
          <a:prstGeom prst="rightBrace">
            <a:avLst>
              <a:gd name="adj1" fmla="val 33333"/>
              <a:gd name="adj2" fmla="val 34884"/>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de-CH" sz="1800"/>
          </a:p>
        </p:txBody>
      </p:sp>
      <p:sp>
        <p:nvSpPr>
          <p:cNvPr id="38" name="Pfeil nach unten 37"/>
          <p:cNvSpPr/>
          <p:nvPr/>
        </p:nvSpPr>
        <p:spPr>
          <a:xfrm>
            <a:off x="5753100" y="2006600"/>
            <a:ext cx="704850" cy="298450"/>
          </a:xfrm>
          <a:prstGeom prst="downArrow">
            <a:avLst/>
          </a:prstGeom>
          <a:solidFill>
            <a:schemeClr val="bg1">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CH" sz="1800">
              <a:solidFill>
                <a:srgbClr val="FF0000"/>
              </a:solidFill>
            </a:endParaRPr>
          </a:p>
        </p:txBody>
      </p:sp>
      <p:cxnSp>
        <p:nvCxnSpPr>
          <p:cNvPr id="5" name="Gewinkelte Verbindung 4"/>
          <p:cNvCxnSpPr/>
          <p:nvPr/>
        </p:nvCxnSpPr>
        <p:spPr>
          <a:xfrm rot="16200000" flipH="1">
            <a:off x="2098675" y="3411538"/>
            <a:ext cx="611188" cy="2087562"/>
          </a:xfrm>
          <a:prstGeom prst="bentConnector2">
            <a:avLst/>
          </a:prstGeom>
          <a:noFill/>
          <a:ln w="57150">
            <a:solidFill>
              <a:schemeClr val="bg1">
                <a:lumMod val="65000"/>
              </a:schemeClr>
            </a:solidFill>
            <a:miter lim="800000"/>
            <a:headEnd type="none" w="med" len="med"/>
            <a:tailEnd type="triangle" w="med" len="med"/>
          </a:ln>
        </p:spPr>
      </p:cxnSp>
    </p:spTree>
    <p:extLst>
      <p:ext uri="{BB962C8B-B14F-4D97-AF65-F5344CB8AC3E}">
        <p14:creationId xmlns:p14="http://schemas.microsoft.com/office/powerpoint/2010/main" val="175881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A4588AD-3DA6-41AE-B6F1-A3171247E609}" type="datetime1">
              <a:rPr lang="en-GB" altLang="de-DE" smtClean="0"/>
              <a:pPr eaLnBrk="1" hangingPunct="1"/>
              <a:t>07/11/2017</a:t>
            </a:fld>
            <a:endParaRPr lang="en-GB" altLang="de-DE"/>
          </a:p>
        </p:txBody>
      </p:sp>
      <p:sp>
        <p:nvSpPr>
          <p:cNvPr id="7171" name="Fußzeilenplatzhalt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de-DE" dirty="0" err="1"/>
              <a:t>sa</a:t>
            </a:r>
            <a:endParaRPr lang="en-GB" altLang="de-DE" dirty="0"/>
          </a:p>
        </p:txBody>
      </p:sp>
      <p:sp>
        <p:nvSpPr>
          <p:cNvPr id="7172" name="Foliennummernplatzhalt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0AF9B73-EFFF-4E6C-872E-E035C9E76A11}" type="slidenum">
              <a:rPr lang="en-GB" altLang="de-DE"/>
              <a:pPr eaLnBrk="1" hangingPunct="1"/>
              <a:t>28</a:t>
            </a:fld>
            <a:endParaRPr lang="en-GB" altLang="de-DE"/>
          </a:p>
        </p:txBody>
      </p:sp>
      <p:sp>
        <p:nvSpPr>
          <p:cNvPr id="7173" name="Rectangle 2"/>
          <p:cNvSpPr>
            <a:spLocks noGrp="1" noChangeArrowheads="1"/>
          </p:cNvSpPr>
          <p:nvPr>
            <p:ph type="title"/>
          </p:nvPr>
        </p:nvSpPr>
        <p:spPr/>
        <p:txBody>
          <a:bodyPr/>
          <a:lstStyle/>
          <a:p>
            <a:pPr eaLnBrk="1" hangingPunct="1"/>
            <a:r>
              <a:rPr lang="en-GB" altLang="de-DE"/>
              <a:t>Rechtsgrundsätze</a:t>
            </a:r>
          </a:p>
        </p:txBody>
      </p:sp>
      <p:sp>
        <p:nvSpPr>
          <p:cNvPr id="7174" name="Rectangle 3"/>
          <p:cNvSpPr>
            <a:spLocks noGrp="1" noChangeArrowheads="1"/>
          </p:cNvSpPr>
          <p:nvPr>
            <p:ph type="body" idx="1"/>
          </p:nvPr>
        </p:nvSpPr>
        <p:spPr>
          <a:xfrm>
            <a:off x="457200" y="1600200"/>
            <a:ext cx="8229600" cy="3557588"/>
          </a:xfrm>
        </p:spPr>
        <p:txBody>
          <a:bodyPr/>
          <a:lstStyle/>
          <a:p>
            <a:pPr eaLnBrk="1" hangingPunct="1"/>
            <a:r>
              <a:rPr lang="en-GB" altLang="de-DE" dirty="0" err="1"/>
              <a:t>Rechtsgleichheit</a:t>
            </a:r>
            <a:endParaRPr lang="en-GB" altLang="de-DE" dirty="0"/>
          </a:p>
          <a:p>
            <a:pPr eaLnBrk="1" hangingPunct="1"/>
            <a:r>
              <a:rPr lang="en-GB" altLang="de-DE" dirty="0" err="1"/>
              <a:t>Rangordnung</a:t>
            </a:r>
            <a:r>
              <a:rPr lang="en-GB" altLang="de-DE" dirty="0"/>
              <a:t> der </a:t>
            </a:r>
            <a:r>
              <a:rPr lang="en-GB" altLang="de-DE" dirty="0" err="1"/>
              <a:t>Rechtsquellen</a:t>
            </a:r>
            <a:r>
              <a:rPr lang="en-GB" altLang="de-DE" dirty="0"/>
              <a:t> </a:t>
            </a:r>
            <a:r>
              <a:rPr lang="en-GB" altLang="de-DE" sz="1400" i="1" dirty="0"/>
              <a:t>(ZGB 1)</a:t>
            </a:r>
          </a:p>
          <a:p>
            <a:pPr eaLnBrk="1" hangingPunct="1"/>
            <a:r>
              <a:rPr lang="en-GB" altLang="de-DE" dirty="0" err="1"/>
              <a:t>Richterliches</a:t>
            </a:r>
            <a:r>
              <a:rPr lang="en-GB" altLang="de-DE" dirty="0"/>
              <a:t> </a:t>
            </a:r>
            <a:r>
              <a:rPr lang="en-GB" altLang="de-DE" dirty="0" err="1"/>
              <a:t>Ermessen</a:t>
            </a:r>
            <a:r>
              <a:rPr lang="en-GB" altLang="de-DE" dirty="0"/>
              <a:t> </a:t>
            </a:r>
            <a:r>
              <a:rPr lang="en-GB" altLang="de-DE" sz="1400" i="1" dirty="0"/>
              <a:t>(ZGB 4)</a:t>
            </a:r>
            <a:endParaRPr lang="en-GB" altLang="de-DE" dirty="0"/>
          </a:p>
          <a:p>
            <a:pPr eaLnBrk="1" hangingPunct="1"/>
            <a:r>
              <a:rPr lang="en-GB" altLang="de-DE" dirty="0" err="1"/>
              <a:t>Treu</a:t>
            </a:r>
            <a:r>
              <a:rPr lang="en-GB" altLang="de-DE" dirty="0"/>
              <a:t> und </a:t>
            </a:r>
            <a:r>
              <a:rPr lang="en-GB" altLang="de-DE" dirty="0" err="1"/>
              <a:t>Glauben</a:t>
            </a:r>
            <a:r>
              <a:rPr lang="en-GB" altLang="de-DE" dirty="0"/>
              <a:t> </a:t>
            </a:r>
            <a:r>
              <a:rPr lang="en-GB" altLang="de-DE" sz="1400" i="1" dirty="0"/>
              <a:t>(ZGB 2 und BV 9)</a:t>
            </a:r>
            <a:endParaRPr lang="en-GB" altLang="de-DE" dirty="0"/>
          </a:p>
          <a:p>
            <a:pPr eaLnBrk="1" hangingPunct="1"/>
            <a:r>
              <a:rPr lang="en-GB" altLang="de-DE" dirty="0" err="1"/>
              <a:t>Rechtsmissbrauchsverbot</a:t>
            </a:r>
            <a:r>
              <a:rPr lang="en-GB" altLang="de-DE" dirty="0"/>
              <a:t> </a:t>
            </a:r>
            <a:r>
              <a:rPr lang="en-GB" altLang="de-DE" sz="1400" i="1" dirty="0"/>
              <a:t>(ZGB 2)</a:t>
            </a:r>
            <a:endParaRPr lang="en-GB" altLang="de-DE" dirty="0"/>
          </a:p>
          <a:p>
            <a:pPr eaLnBrk="1" hangingPunct="1"/>
            <a:r>
              <a:rPr lang="en-GB" altLang="de-DE" dirty="0" err="1"/>
              <a:t>Beweislast</a:t>
            </a:r>
            <a:r>
              <a:rPr lang="en-GB" altLang="de-DE" dirty="0"/>
              <a:t> </a:t>
            </a:r>
            <a:r>
              <a:rPr lang="en-GB" altLang="de-DE" sz="1400" i="1" dirty="0"/>
              <a:t>(ZGB 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z="4000" dirty="0"/>
              <a:t>Treu und Glauben Art. 2 ZGB</a:t>
            </a:r>
          </a:p>
        </p:txBody>
      </p:sp>
      <p:sp>
        <p:nvSpPr>
          <p:cNvPr id="3" name="Inhaltsplatzhalter 2"/>
          <p:cNvSpPr>
            <a:spLocks noGrp="1"/>
          </p:cNvSpPr>
          <p:nvPr>
            <p:ph idx="1"/>
          </p:nvPr>
        </p:nvSpPr>
        <p:spPr>
          <a:xfrm>
            <a:off x="457200" y="1412777"/>
            <a:ext cx="8229600" cy="2520280"/>
          </a:xfrm>
        </p:spPr>
        <p:txBody>
          <a:bodyPr/>
          <a:lstStyle/>
          <a:p>
            <a:pPr marL="0" indent="0">
              <a:buNone/>
            </a:pPr>
            <a:r>
              <a:rPr lang="de-CH" sz="2500" u="sng" dirty="0"/>
              <a:t>Verhalten nach Treu und Glauben (Art. 2 Abs. 1 ZGB):</a:t>
            </a:r>
            <a:endParaRPr lang="de-CH" sz="2500" dirty="0"/>
          </a:p>
          <a:p>
            <a:pPr marL="0" indent="0">
              <a:buNone/>
            </a:pPr>
            <a:r>
              <a:rPr lang="de-CH" sz="2200" dirty="0"/>
              <a:t>Dieses «Gebot» verlangt von jedermann, dass man sich so verhält, wie dies von </a:t>
            </a:r>
            <a:r>
              <a:rPr lang="de-CH" sz="2200" b="1" dirty="0"/>
              <a:t>«anständigen» </a:t>
            </a:r>
            <a:r>
              <a:rPr lang="de-CH" sz="2200" dirty="0"/>
              <a:t>Teilnehmern am Rechtsverkehr erwartet werden darf.  </a:t>
            </a:r>
          </a:p>
          <a:p>
            <a:pPr marL="0" indent="0">
              <a:buNone/>
            </a:pPr>
            <a:r>
              <a:rPr lang="de-CH" sz="2200" dirty="0"/>
              <a:t>        sich fair, anständig, korrekt verhalten (Vertrauensprinzip!)</a:t>
            </a:r>
          </a:p>
        </p:txBody>
      </p:sp>
      <p:sp>
        <p:nvSpPr>
          <p:cNvPr id="4" name="Datumsplatzhalter 3"/>
          <p:cNvSpPr>
            <a:spLocks noGrp="1"/>
          </p:cNvSpPr>
          <p:nvPr>
            <p:ph type="dt" sz="half" idx="10"/>
          </p:nvPr>
        </p:nvSpPr>
        <p:spPr/>
        <p:txBody>
          <a:bodyPr/>
          <a:lstStyle/>
          <a:p>
            <a:pPr>
              <a:defRPr/>
            </a:pPr>
            <a:r>
              <a:rPr lang="en-GB" dirty="0"/>
              <a:t>HS 2016</a:t>
            </a:r>
          </a:p>
        </p:txBody>
      </p:sp>
      <p:sp>
        <p:nvSpPr>
          <p:cNvPr id="5" name="Fußzeilenplatzhalter 4"/>
          <p:cNvSpPr>
            <a:spLocks noGrp="1"/>
          </p:cNvSpPr>
          <p:nvPr>
            <p:ph type="ftr" sz="quarter" idx="11"/>
          </p:nvPr>
        </p:nvSpPr>
        <p:spPr/>
        <p:txBody>
          <a:bodyPr/>
          <a:lstStyle/>
          <a:p>
            <a:pPr>
              <a:defRPr/>
            </a:pPr>
            <a:r>
              <a:rPr lang="en-GB"/>
              <a:t>Sonja Amstutz</a:t>
            </a:r>
            <a:endParaRPr lang="en-GB" dirty="0"/>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29</a:t>
            </a:fld>
            <a:endParaRPr lang="en-GB" altLang="de-DE"/>
          </a:p>
        </p:txBody>
      </p:sp>
      <p:sp>
        <p:nvSpPr>
          <p:cNvPr id="7" name="Inhaltsplatzhalter 2"/>
          <p:cNvSpPr txBox="1">
            <a:spLocks/>
          </p:cNvSpPr>
          <p:nvPr/>
        </p:nvSpPr>
        <p:spPr bwMode="auto">
          <a:xfrm>
            <a:off x="489475" y="401560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de-CH" sz="2500" u="sng" kern="0" dirty="0"/>
              <a:t>Verbot des Rechtsmissbrauchs (Art. 2 Abs. 2 ZGB):</a:t>
            </a:r>
          </a:p>
          <a:p>
            <a:pPr marL="0" indent="0">
              <a:buFontTx/>
              <a:buNone/>
            </a:pPr>
            <a:r>
              <a:rPr lang="de-CH" sz="2200" kern="0" dirty="0"/>
              <a:t>Richter kann einer Partei, die an und für sich «im Recht ist», den Rechtsschutz versagen. </a:t>
            </a:r>
          </a:p>
          <a:p>
            <a:pPr marL="0" indent="0">
              <a:buFontTx/>
              <a:buNone/>
            </a:pPr>
            <a:r>
              <a:rPr lang="de-CH" sz="2200" kern="0" dirty="0"/>
              <a:t>(</a:t>
            </a:r>
            <a:r>
              <a:rPr lang="de-CH" sz="2200" kern="0" dirty="0" err="1"/>
              <a:t>Bsp</a:t>
            </a:r>
            <a:r>
              <a:rPr lang="de-CH" sz="2200" kern="0" dirty="0"/>
              <a:t>: </a:t>
            </a:r>
            <a:r>
              <a:rPr lang="de-CH" sz="2200" kern="0" dirty="0" err="1"/>
              <a:t>Schikaneverbot</a:t>
            </a:r>
            <a:r>
              <a:rPr lang="de-CH" sz="2200" kern="0" dirty="0"/>
              <a:t>, die Trau und Glauben widersprechende Berufung auf Formvorschriften) </a:t>
            </a:r>
          </a:p>
          <a:p>
            <a:pPr marL="0" indent="0">
              <a:buFontTx/>
              <a:buNone/>
            </a:pPr>
            <a:endParaRPr lang="de-CH" sz="2000" kern="0" dirty="0"/>
          </a:p>
        </p:txBody>
      </p:sp>
      <p:sp>
        <p:nvSpPr>
          <p:cNvPr id="8" name="Pfeil nach rechts 7"/>
          <p:cNvSpPr/>
          <p:nvPr/>
        </p:nvSpPr>
        <p:spPr bwMode="auto">
          <a:xfrm>
            <a:off x="611560" y="2924944"/>
            <a:ext cx="360040"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de-CH"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56849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Recht</a:t>
            </a:r>
          </a:p>
        </p:txBody>
      </p:sp>
      <p:sp>
        <p:nvSpPr>
          <p:cNvPr id="3" name="Inhaltsplatzhalter 2"/>
          <p:cNvSpPr>
            <a:spLocks noGrp="1"/>
          </p:cNvSpPr>
          <p:nvPr>
            <p:ph idx="1"/>
          </p:nvPr>
        </p:nvSpPr>
        <p:spPr/>
        <p:txBody>
          <a:bodyPr/>
          <a:lstStyle/>
          <a:p>
            <a:pPr marL="0" indent="0">
              <a:buNone/>
            </a:pPr>
            <a:endParaRPr lang="de-CH" sz="2000" dirty="0"/>
          </a:p>
          <a:p>
            <a:pPr marL="0" indent="0">
              <a:buNone/>
            </a:pPr>
            <a:r>
              <a:rPr lang="de-CH" sz="2500" dirty="0"/>
              <a:t>Ohne Recht wäre die Gewährleistung von Sicherheit und Frieden in einer Gesellschaft … nicht möglich; ohne Staat wäre die Gewährleistung der Wirksamkeit des Rechts … nicht möglich. </a:t>
            </a:r>
          </a:p>
          <a:p>
            <a:pPr marL="0" indent="0">
              <a:buNone/>
            </a:pPr>
            <a:endParaRPr lang="de-CH" sz="2500" dirty="0"/>
          </a:p>
          <a:p>
            <a:pPr marL="0" indent="0">
              <a:buNone/>
            </a:pPr>
            <a:endParaRPr lang="de-CH" sz="2000" dirty="0"/>
          </a:p>
          <a:p>
            <a:pPr marL="0" indent="0">
              <a:buNone/>
            </a:pPr>
            <a:r>
              <a:rPr lang="de-CH" sz="1800" dirty="0" err="1"/>
              <a:t>Tschannen</a:t>
            </a:r>
            <a:r>
              <a:rPr lang="de-CH" sz="1800" dirty="0"/>
              <a:t>, Staatrecht (2011), 6</a:t>
            </a:r>
          </a:p>
          <a:p>
            <a:pPr marL="0" indent="0">
              <a:buNone/>
            </a:pPr>
            <a:endParaRPr lang="de-CH" sz="2000" dirty="0"/>
          </a:p>
          <a:p>
            <a:pPr marL="0" indent="0">
              <a:buNone/>
            </a:pPr>
            <a:endParaRPr lang="de-CH" dirty="0"/>
          </a:p>
        </p:txBody>
      </p:sp>
      <p:sp>
        <p:nvSpPr>
          <p:cNvPr id="4" name="Datumsplatzhalter 3"/>
          <p:cNvSpPr>
            <a:spLocks noGrp="1"/>
          </p:cNvSpPr>
          <p:nvPr>
            <p:ph type="dt" sz="half" idx="10"/>
          </p:nvPr>
        </p:nvSpPr>
        <p:spPr/>
        <p:txBody>
          <a:bodyPr/>
          <a:lstStyle/>
          <a:p>
            <a:pPr>
              <a:defRPr/>
            </a:pPr>
            <a:fld id="{585F3DE6-BF07-4CD2-902E-A859DE4F607B}" type="datetime1">
              <a:rPr lang="en-GB" smtClean="0"/>
              <a:pPr>
                <a:defRPr/>
              </a:pPr>
              <a:t>07/11/2017</a:t>
            </a:fld>
            <a:endParaRPr lang="en-GB"/>
          </a:p>
        </p:txBody>
      </p:sp>
      <p:sp>
        <p:nvSpPr>
          <p:cNvPr id="5" name="Fußzeilenplatzhalter 4"/>
          <p:cNvSpPr>
            <a:spLocks noGrp="1"/>
          </p:cNvSpPr>
          <p:nvPr>
            <p:ph type="ftr" sz="quarter" idx="11"/>
          </p:nvPr>
        </p:nvSpPr>
        <p:spPr/>
        <p:txBody>
          <a:bodyPr/>
          <a:lstStyle/>
          <a:p>
            <a:pPr>
              <a:defRPr/>
            </a:pPr>
            <a:r>
              <a:rPr lang="en-GB" dirty="0" err="1"/>
              <a:t>sa</a:t>
            </a:r>
            <a:endParaRPr lang="en-GB" dirty="0"/>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3</a:t>
            </a:fld>
            <a:endParaRPr lang="en-GB" altLang="de-DE"/>
          </a:p>
        </p:txBody>
      </p:sp>
      <p:pic>
        <p:nvPicPr>
          <p:cNvPr id="7" name="Grafik 6">
            <a:extLst>
              <a:ext uri="{FF2B5EF4-FFF2-40B4-BE49-F238E27FC236}">
                <a16:creationId xmlns:a16="http://schemas.microsoft.com/office/drawing/2014/main" id="{7D4C59A1-9E5E-4DC2-9727-FD5A561A7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242918"/>
            <a:ext cx="1801680" cy="3240432"/>
          </a:xfrm>
          <a:prstGeom prst="rect">
            <a:avLst/>
          </a:prstGeom>
        </p:spPr>
      </p:pic>
    </p:spTree>
    <p:extLst>
      <p:ext uri="{BB962C8B-B14F-4D97-AF65-F5344CB8AC3E}">
        <p14:creationId xmlns:p14="http://schemas.microsoft.com/office/powerpoint/2010/main" val="2115424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z="2800" dirty="0"/>
              <a:t>Vermutung des guten Glaubens Art. 3 ZGB</a:t>
            </a:r>
          </a:p>
        </p:txBody>
      </p:sp>
      <p:sp>
        <p:nvSpPr>
          <p:cNvPr id="3" name="Inhaltsplatzhalter 2"/>
          <p:cNvSpPr>
            <a:spLocks noGrp="1"/>
          </p:cNvSpPr>
          <p:nvPr>
            <p:ph idx="1"/>
          </p:nvPr>
        </p:nvSpPr>
        <p:spPr/>
        <p:txBody>
          <a:bodyPr/>
          <a:lstStyle/>
          <a:p>
            <a:pPr marL="0" indent="0">
              <a:buNone/>
            </a:pPr>
            <a:r>
              <a:rPr lang="de-CH" sz="2000" dirty="0"/>
              <a:t>Bei der Beurteilung einer Tatsache darf man davon ausgehen, dass alle Personen gutgläubig gehandelt haben, d.h. dass sie fair, anständig, korrekt sind und zum Beispiel nicht gewusst haben, dass etwas Rechtswidriges vorliegt. </a:t>
            </a:r>
          </a:p>
          <a:p>
            <a:pPr marL="0" indent="0">
              <a:buNone/>
            </a:pPr>
            <a:endParaRPr lang="de-CH" sz="2000" dirty="0"/>
          </a:p>
          <a:p>
            <a:pPr marL="0" indent="0">
              <a:buNone/>
            </a:pPr>
            <a:r>
              <a:rPr lang="de-CH" sz="2000" dirty="0"/>
              <a:t>Gegensatz von gutgläubig: bösgläubig. </a:t>
            </a:r>
          </a:p>
          <a:p>
            <a:pPr marL="0" indent="0">
              <a:buNone/>
            </a:pPr>
            <a:br>
              <a:rPr lang="de-CH" sz="2000" dirty="0"/>
            </a:br>
            <a:endParaRPr lang="de-CH" sz="2500" b="1" dirty="0"/>
          </a:p>
          <a:p>
            <a:pPr marL="0" indent="0">
              <a:buNone/>
            </a:pPr>
            <a:r>
              <a:rPr lang="de-CH" sz="1800" b="1" dirty="0"/>
              <a:t>Beispiel: </a:t>
            </a:r>
          </a:p>
          <a:p>
            <a:pPr marL="0" indent="0">
              <a:buNone/>
            </a:pPr>
            <a:r>
              <a:rPr lang="de-CH" sz="1800" dirty="0"/>
              <a:t>Wenn ein Käufer nicht weiss, dass der Verkäufer eines Occasionsvelos gar nicht zum Verkauf berechtigt ist, weil sich das Fahrrad eigentlich zur</a:t>
            </a:r>
          </a:p>
          <a:p>
            <a:pPr marL="0" indent="0">
              <a:buNone/>
            </a:pPr>
            <a:r>
              <a:rPr lang="de-CH" sz="1800" dirty="0"/>
              <a:t>Reparatur in der Werkstatt befand, so kann sich der Käufer auf den Grundsatz</a:t>
            </a:r>
          </a:p>
          <a:p>
            <a:pPr marL="0" indent="0">
              <a:buNone/>
            </a:pPr>
            <a:r>
              <a:rPr lang="de-CH" sz="1800" dirty="0"/>
              <a:t>des guten Glaubens berufen.</a:t>
            </a:r>
          </a:p>
        </p:txBody>
      </p:sp>
      <p:sp>
        <p:nvSpPr>
          <p:cNvPr id="4" name="Datumsplatzhalter 3"/>
          <p:cNvSpPr>
            <a:spLocks noGrp="1"/>
          </p:cNvSpPr>
          <p:nvPr>
            <p:ph type="dt" sz="half" idx="10"/>
          </p:nvPr>
        </p:nvSpPr>
        <p:spPr/>
        <p:txBody>
          <a:bodyPr/>
          <a:lstStyle/>
          <a:p>
            <a:pPr>
              <a:defRPr/>
            </a:pPr>
            <a:r>
              <a:rPr lang="en-GB"/>
              <a:t>HS 2016</a:t>
            </a:r>
            <a:endParaRPr lang="en-GB" dirty="0"/>
          </a:p>
        </p:txBody>
      </p:sp>
      <p:sp>
        <p:nvSpPr>
          <p:cNvPr id="5" name="Fußzeilenplatzhalter 4"/>
          <p:cNvSpPr>
            <a:spLocks noGrp="1"/>
          </p:cNvSpPr>
          <p:nvPr>
            <p:ph type="ftr" sz="quarter" idx="11"/>
          </p:nvPr>
        </p:nvSpPr>
        <p:spPr/>
        <p:txBody>
          <a:bodyPr/>
          <a:lstStyle/>
          <a:p>
            <a:pPr>
              <a:defRPr/>
            </a:pPr>
            <a:r>
              <a:rPr lang="en-GB" dirty="0"/>
              <a:t>Sonja Amstutz</a:t>
            </a:r>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30</a:t>
            </a:fld>
            <a:endParaRPr lang="en-GB" altLang="de-DE"/>
          </a:p>
        </p:txBody>
      </p:sp>
    </p:spTree>
    <p:extLst>
      <p:ext uri="{BB962C8B-B14F-4D97-AF65-F5344CB8AC3E}">
        <p14:creationId xmlns:p14="http://schemas.microsoft.com/office/powerpoint/2010/main" val="3830601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p:cNvSpPr>
          <p:nvPr>
            <p:ph type="title" idx="4294967295"/>
          </p:nvPr>
        </p:nvSpPr>
        <p:spPr/>
        <p:txBody>
          <a:bodyPr/>
          <a:lstStyle/>
          <a:p>
            <a:r>
              <a:rPr lang="de-DE" sz="3500" dirty="0">
                <a:latin typeface="Arial" pitchFamily="-72" charset="0"/>
                <a:ea typeface="ＭＳ Ｐゴシック" pitchFamily="-72" charset="-128"/>
                <a:cs typeface="ＭＳ Ｐゴシック" pitchFamily="-72" charset="-128"/>
              </a:rPr>
              <a:t>Rechts- und Handlungsfähigkeit</a:t>
            </a:r>
          </a:p>
        </p:txBody>
      </p:sp>
      <p:pic>
        <p:nvPicPr>
          <p:cNvPr id="63492" name="Picture 4"/>
          <p:cNvPicPr>
            <a:picLocks noChangeAspect="1" noChangeArrowheads="1"/>
          </p:cNvPicPr>
          <p:nvPr/>
        </p:nvPicPr>
        <p:blipFill>
          <a:blip r:embed="rId3"/>
          <a:srcRect/>
          <a:stretch>
            <a:fillRect/>
          </a:stretch>
        </p:blipFill>
        <p:spPr bwMode="auto">
          <a:xfrm>
            <a:off x="685800" y="1295400"/>
            <a:ext cx="3227388" cy="4953000"/>
          </a:xfrm>
          <a:prstGeom prst="rect">
            <a:avLst/>
          </a:prstGeom>
          <a:noFill/>
          <a:ln w="9525">
            <a:noFill/>
            <a:miter lim="800000"/>
            <a:headEnd/>
            <a:tailEnd/>
          </a:ln>
          <a:effectLst/>
        </p:spPr>
      </p:pic>
      <p:pic>
        <p:nvPicPr>
          <p:cNvPr id="63493" name="Picture 5"/>
          <p:cNvPicPr>
            <a:picLocks noChangeAspect="1" noChangeArrowheads="1"/>
          </p:cNvPicPr>
          <p:nvPr/>
        </p:nvPicPr>
        <p:blipFill>
          <a:blip r:embed="rId4"/>
          <a:srcRect/>
          <a:stretch>
            <a:fillRect/>
          </a:stretch>
        </p:blipFill>
        <p:spPr bwMode="auto">
          <a:xfrm>
            <a:off x="4495800" y="1365250"/>
            <a:ext cx="4384675" cy="4883150"/>
          </a:xfrm>
          <a:prstGeom prst="rect">
            <a:avLst/>
          </a:prstGeom>
          <a:noFill/>
          <a:ln w="9525">
            <a:noFill/>
            <a:miter lim="800000"/>
            <a:headEnd/>
            <a:tailEnd/>
          </a:ln>
          <a:effectLst/>
        </p:spPr>
      </p:pic>
    </p:spTree>
    <p:extLst>
      <p:ext uri="{BB962C8B-B14F-4D97-AF65-F5344CB8AC3E}">
        <p14:creationId xmlns:p14="http://schemas.microsoft.com/office/powerpoint/2010/main" val="247631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D297528-68CE-4773-9C60-2FAAC31B9204}" type="datetime1">
              <a:rPr lang="en-GB" altLang="de-DE" smtClean="0"/>
              <a:pPr eaLnBrk="1" hangingPunct="1"/>
              <a:t>07/11/2017</a:t>
            </a:fld>
            <a:endParaRPr lang="en-GB" altLang="de-DE"/>
          </a:p>
        </p:txBody>
      </p:sp>
      <p:sp>
        <p:nvSpPr>
          <p:cNvPr id="9220" name="Foliennummernplatzhalt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F562975-9831-45E8-96CF-51E282999062}" type="slidenum">
              <a:rPr lang="en-GB" altLang="de-DE"/>
              <a:pPr eaLnBrk="1" hangingPunct="1"/>
              <a:t>32</a:t>
            </a:fld>
            <a:endParaRPr lang="en-GB" altLang="de-DE"/>
          </a:p>
        </p:txBody>
      </p:sp>
      <p:sp>
        <p:nvSpPr>
          <p:cNvPr id="9221" name="Rectangle 2"/>
          <p:cNvSpPr>
            <a:spLocks noGrp="1" noChangeArrowheads="1"/>
          </p:cNvSpPr>
          <p:nvPr>
            <p:ph type="title"/>
          </p:nvPr>
        </p:nvSpPr>
        <p:spPr/>
        <p:txBody>
          <a:bodyPr/>
          <a:lstStyle/>
          <a:p>
            <a:pPr eaLnBrk="1" hangingPunct="1"/>
            <a:r>
              <a:rPr lang="en-GB" altLang="de-DE"/>
              <a:t>Personenrecht </a:t>
            </a:r>
            <a:r>
              <a:rPr lang="en-GB" altLang="de-DE" sz="2000" b="1"/>
              <a:t>(Begriffe)</a:t>
            </a:r>
          </a:p>
        </p:txBody>
      </p:sp>
      <p:sp>
        <p:nvSpPr>
          <p:cNvPr id="15364" name="Text Box 4"/>
          <p:cNvSpPr txBox="1">
            <a:spLocks noChangeArrowheads="1"/>
          </p:cNvSpPr>
          <p:nvPr/>
        </p:nvSpPr>
        <p:spPr bwMode="auto">
          <a:xfrm>
            <a:off x="7092950" y="2565400"/>
            <a:ext cx="1303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600" b="1"/>
              <a:t>Wehrpflicht</a:t>
            </a:r>
            <a:endParaRPr lang="de-DE" altLang="de-DE" sz="1600" b="1"/>
          </a:p>
        </p:txBody>
      </p:sp>
      <p:sp>
        <p:nvSpPr>
          <p:cNvPr id="15365" name="Text Box 5"/>
          <p:cNvSpPr txBox="1">
            <a:spLocks noChangeArrowheads="1"/>
          </p:cNvSpPr>
          <p:nvPr/>
        </p:nvSpPr>
        <p:spPr bwMode="auto">
          <a:xfrm>
            <a:off x="5653088" y="3068638"/>
            <a:ext cx="1439862" cy="360362"/>
          </a:xfrm>
          <a:prstGeom prst="rect">
            <a:avLst/>
          </a:prstGeom>
          <a:solidFill>
            <a:srgbClr val="FFFF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de-DE" sz="1600" b="1" dirty="0">
                <a:solidFill>
                  <a:srgbClr val="0066FF"/>
                </a:solidFill>
              </a:rPr>
              <a:t>Volljährigkeit</a:t>
            </a:r>
            <a:endParaRPr lang="de-DE" altLang="de-DE" sz="1600" b="1" dirty="0">
              <a:solidFill>
                <a:srgbClr val="0066FF"/>
              </a:solidFill>
            </a:endParaRPr>
          </a:p>
        </p:txBody>
      </p:sp>
      <p:sp>
        <p:nvSpPr>
          <p:cNvPr id="15366" name="Text Box 6"/>
          <p:cNvSpPr txBox="1">
            <a:spLocks noChangeArrowheads="1"/>
          </p:cNvSpPr>
          <p:nvPr/>
        </p:nvSpPr>
        <p:spPr bwMode="auto">
          <a:xfrm>
            <a:off x="2635250" y="4024313"/>
            <a:ext cx="1511300" cy="360362"/>
          </a:xfrm>
          <a:prstGeom prst="rect">
            <a:avLst/>
          </a:prstGeom>
          <a:solidFill>
            <a:srgbClr val="FFFF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de-DE" sz="1600" b="1">
                <a:solidFill>
                  <a:srgbClr val="0066FF"/>
                </a:solidFill>
              </a:rPr>
              <a:t>Urteilsfähigkeit</a:t>
            </a:r>
            <a:endParaRPr lang="de-DE" altLang="de-DE" sz="1600" b="1">
              <a:solidFill>
                <a:srgbClr val="0066FF"/>
              </a:solidFill>
            </a:endParaRPr>
          </a:p>
        </p:txBody>
      </p:sp>
      <p:grpSp>
        <p:nvGrpSpPr>
          <p:cNvPr id="2" name="Group 8"/>
          <p:cNvGrpSpPr>
            <a:grpSpLocks/>
          </p:cNvGrpSpPr>
          <p:nvPr/>
        </p:nvGrpSpPr>
        <p:grpSpPr bwMode="auto">
          <a:xfrm>
            <a:off x="395288" y="4867275"/>
            <a:ext cx="8208962" cy="147638"/>
            <a:chOff x="113" y="3066"/>
            <a:chExt cx="5171" cy="93"/>
          </a:xfrm>
        </p:grpSpPr>
        <p:sp>
          <p:nvSpPr>
            <p:cNvPr id="9270" name="Line 9"/>
            <p:cNvSpPr>
              <a:spLocks noChangeShapeType="1"/>
            </p:cNvSpPr>
            <p:nvPr/>
          </p:nvSpPr>
          <p:spPr bwMode="auto">
            <a:xfrm>
              <a:off x="113" y="3113"/>
              <a:ext cx="51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sp>
          <p:nvSpPr>
            <p:cNvPr id="9271" name="Rectangle 10"/>
            <p:cNvSpPr>
              <a:spLocks noChangeArrowheads="1"/>
            </p:cNvSpPr>
            <p:nvPr/>
          </p:nvSpPr>
          <p:spPr bwMode="auto">
            <a:xfrm>
              <a:off x="248" y="3066"/>
              <a:ext cx="92" cy="92"/>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9272" name="Rectangle 11"/>
            <p:cNvSpPr>
              <a:spLocks noChangeArrowheads="1"/>
            </p:cNvSpPr>
            <p:nvPr/>
          </p:nvSpPr>
          <p:spPr bwMode="auto">
            <a:xfrm>
              <a:off x="5192" y="3067"/>
              <a:ext cx="92" cy="92"/>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grpSp>
      <p:sp>
        <p:nvSpPr>
          <p:cNvPr id="15372" name="Text Box 12"/>
          <p:cNvSpPr txBox="1">
            <a:spLocks noChangeArrowheads="1"/>
          </p:cNvSpPr>
          <p:nvPr/>
        </p:nvSpPr>
        <p:spPr bwMode="auto">
          <a:xfrm>
            <a:off x="684213" y="51085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600"/>
              <a:t>6-7 Jahre</a:t>
            </a:r>
            <a:endParaRPr lang="de-DE" altLang="de-DE" sz="1600"/>
          </a:p>
        </p:txBody>
      </p:sp>
      <p:sp>
        <p:nvSpPr>
          <p:cNvPr id="15373" name="Text Box 13"/>
          <p:cNvSpPr txBox="1">
            <a:spLocks noChangeArrowheads="1"/>
          </p:cNvSpPr>
          <p:nvPr/>
        </p:nvSpPr>
        <p:spPr bwMode="auto">
          <a:xfrm>
            <a:off x="1979613" y="5108575"/>
            <a:ext cx="1303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600"/>
              <a:t>ca. 14 Jahre</a:t>
            </a:r>
            <a:endParaRPr lang="de-DE" altLang="de-DE" sz="1600"/>
          </a:p>
        </p:txBody>
      </p:sp>
      <p:sp>
        <p:nvSpPr>
          <p:cNvPr id="15374" name="Text Box 14"/>
          <p:cNvSpPr txBox="1">
            <a:spLocks noChangeArrowheads="1"/>
          </p:cNvSpPr>
          <p:nvPr/>
        </p:nvSpPr>
        <p:spPr bwMode="auto">
          <a:xfrm>
            <a:off x="3668713" y="5108575"/>
            <a:ext cx="974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600"/>
              <a:t>16 Jahre</a:t>
            </a:r>
            <a:endParaRPr lang="de-DE" altLang="de-DE" sz="1600"/>
          </a:p>
        </p:txBody>
      </p:sp>
      <p:sp>
        <p:nvSpPr>
          <p:cNvPr id="15375" name="Text Box 15"/>
          <p:cNvSpPr txBox="1">
            <a:spLocks noChangeArrowheads="1"/>
          </p:cNvSpPr>
          <p:nvPr/>
        </p:nvSpPr>
        <p:spPr bwMode="auto">
          <a:xfrm>
            <a:off x="5113338" y="5108575"/>
            <a:ext cx="974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600"/>
              <a:t>18 Jahre</a:t>
            </a:r>
            <a:endParaRPr lang="de-DE" altLang="de-DE" sz="1600"/>
          </a:p>
        </p:txBody>
      </p:sp>
      <p:sp>
        <p:nvSpPr>
          <p:cNvPr id="15376" name="Text Box 16"/>
          <p:cNvSpPr txBox="1">
            <a:spLocks noChangeArrowheads="1"/>
          </p:cNvSpPr>
          <p:nvPr/>
        </p:nvSpPr>
        <p:spPr bwMode="auto">
          <a:xfrm>
            <a:off x="6443663" y="5108575"/>
            <a:ext cx="1303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600"/>
              <a:t>ca. 20 Jahre</a:t>
            </a:r>
            <a:endParaRPr lang="de-DE" altLang="de-DE" sz="1600"/>
          </a:p>
        </p:txBody>
      </p:sp>
      <p:sp>
        <p:nvSpPr>
          <p:cNvPr id="15377" name="Text Box 17"/>
          <p:cNvSpPr txBox="1">
            <a:spLocks noChangeArrowheads="1"/>
          </p:cNvSpPr>
          <p:nvPr/>
        </p:nvSpPr>
        <p:spPr bwMode="auto">
          <a:xfrm rot="-5400000">
            <a:off x="-423069" y="3886994"/>
            <a:ext cx="1684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600"/>
              <a:t>Pränatale Phase</a:t>
            </a:r>
            <a:endParaRPr lang="de-DE" altLang="de-DE" sz="1600"/>
          </a:p>
        </p:txBody>
      </p:sp>
      <p:sp>
        <p:nvSpPr>
          <p:cNvPr id="15378" name="Text Box 18"/>
          <p:cNvSpPr txBox="1">
            <a:spLocks noChangeArrowheads="1"/>
          </p:cNvSpPr>
          <p:nvPr/>
        </p:nvSpPr>
        <p:spPr bwMode="auto">
          <a:xfrm rot="-5400000">
            <a:off x="282575" y="4325938"/>
            <a:ext cx="806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600"/>
              <a:t>Geburt</a:t>
            </a:r>
            <a:endParaRPr lang="de-DE" altLang="de-DE" sz="1600"/>
          </a:p>
        </p:txBody>
      </p:sp>
      <p:sp>
        <p:nvSpPr>
          <p:cNvPr id="15379" name="Text Box 19"/>
          <p:cNvSpPr txBox="1">
            <a:spLocks noChangeArrowheads="1"/>
          </p:cNvSpPr>
          <p:nvPr/>
        </p:nvSpPr>
        <p:spPr bwMode="auto">
          <a:xfrm rot="-5400000">
            <a:off x="8240713" y="4462463"/>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600"/>
              <a:t>Tod</a:t>
            </a:r>
            <a:endParaRPr lang="de-DE" altLang="de-DE" sz="1600"/>
          </a:p>
        </p:txBody>
      </p:sp>
      <p:grpSp>
        <p:nvGrpSpPr>
          <p:cNvPr id="3" name="Group 20"/>
          <p:cNvGrpSpPr>
            <a:grpSpLocks/>
          </p:cNvGrpSpPr>
          <p:nvPr/>
        </p:nvGrpSpPr>
        <p:grpSpPr bwMode="auto">
          <a:xfrm>
            <a:off x="1116013" y="4508500"/>
            <a:ext cx="1511300" cy="576263"/>
            <a:chOff x="567" y="2840"/>
            <a:chExt cx="952" cy="363"/>
          </a:xfrm>
        </p:grpSpPr>
        <p:sp>
          <p:nvSpPr>
            <p:cNvPr id="9268" name="Line 21"/>
            <p:cNvSpPr>
              <a:spLocks noChangeShapeType="1"/>
            </p:cNvSpPr>
            <p:nvPr/>
          </p:nvSpPr>
          <p:spPr bwMode="auto">
            <a:xfrm flipV="1">
              <a:off x="567" y="2840"/>
              <a:ext cx="0" cy="363"/>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de-CH"/>
            </a:p>
          </p:txBody>
        </p:sp>
        <p:sp>
          <p:nvSpPr>
            <p:cNvPr id="9269" name="Line 22"/>
            <p:cNvSpPr>
              <a:spLocks noChangeShapeType="1"/>
            </p:cNvSpPr>
            <p:nvPr/>
          </p:nvSpPr>
          <p:spPr bwMode="auto">
            <a:xfrm>
              <a:off x="567" y="2840"/>
              <a:ext cx="95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grpSp>
      <p:grpSp>
        <p:nvGrpSpPr>
          <p:cNvPr id="4" name="Group 23"/>
          <p:cNvGrpSpPr>
            <a:grpSpLocks/>
          </p:cNvGrpSpPr>
          <p:nvPr/>
        </p:nvGrpSpPr>
        <p:grpSpPr bwMode="auto">
          <a:xfrm>
            <a:off x="2627313" y="4005263"/>
            <a:ext cx="1511300" cy="1079500"/>
            <a:chOff x="1519" y="2523"/>
            <a:chExt cx="952" cy="680"/>
          </a:xfrm>
        </p:grpSpPr>
        <p:sp>
          <p:nvSpPr>
            <p:cNvPr id="9264" name="Line 24"/>
            <p:cNvSpPr>
              <a:spLocks noChangeShapeType="1"/>
            </p:cNvSpPr>
            <p:nvPr/>
          </p:nvSpPr>
          <p:spPr bwMode="auto">
            <a:xfrm flipV="1">
              <a:off x="1519" y="2840"/>
              <a:ext cx="0" cy="363"/>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de-CH"/>
            </a:p>
          </p:txBody>
        </p:sp>
        <p:grpSp>
          <p:nvGrpSpPr>
            <p:cNvPr id="9265" name="Group 25"/>
            <p:cNvGrpSpPr>
              <a:grpSpLocks/>
            </p:cNvGrpSpPr>
            <p:nvPr/>
          </p:nvGrpSpPr>
          <p:grpSpPr bwMode="auto">
            <a:xfrm>
              <a:off x="1519" y="2523"/>
              <a:ext cx="952" cy="317"/>
              <a:chOff x="1519" y="2523"/>
              <a:chExt cx="952" cy="317"/>
            </a:xfrm>
          </p:grpSpPr>
          <p:sp>
            <p:nvSpPr>
              <p:cNvPr id="9266" name="Line 26"/>
              <p:cNvSpPr>
                <a:spLocks noChangeShapeType="1"/>
              </p:cNvSpPr>
              <p:nvPr/>
            </p:nvSpPr>
            <p:spPr bwMode="auto">
              <a:xfrm>
                <a:off x="1519" y="2523"/>
                <a:ext cx="95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sp>
            <p:nvSpPr>
              <p:cNvPr id="9267" name="Line 27"/>
              <p:cNvSpPr>
                <a:spLocks noChangeShapeType="1"/>
              </p:cNvSpPr>
              <p:nvPr/>
            </p:nvSpPr>
            <p:spPr bwMode="auto">
              <a:xfrm flipV="1">
                <a:off x="1519" y="2523"/>
                <a:ext cx="0" cy="31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grpSp>
      </p:grpSp>
      <p:sp>
        <p:nvSpPr>
          <p:cNvPr id="15388" name="Text Box 28"/>
          <p:cNvSpPr txBox="1">
            <a:spLocks noChangeArrowheads="1"/>
          </p:cNvSpPr>
          <p:nvPr/>
        </p:nvSpPr>
        <p:spPr bwMode="auto">
          <a:xfrm>
            <a:off x="1166813" y="4479925"/>
            <a:ext cx="13477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600" b="1"/>
              <a:t>Schulpflicht</a:t>
            </a:r>
            <a:endParaRPr lang="de-DE" altLang="de-DE" sz="1600" b="1"/>
          </a:p>
        </p:txBody>
      </p:sp>
      <p:sp>
        <p:nvSpPr>
          <p:cNvPr id="15389" name="Text Box 29"/>
          <p:cNvSpPr txBox="1">
            <a:spLocks noChangeArrowheads="1"/>
          </p:cNvSpPr>
          <p:nvPr/>
        </p:nvSpPr>
        <p:spPr bwMode="auto">
          <a:xfrm>
            <a:off x="4211638" y="3597275"/>
            <a:ext cx="12684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de-DE" sz="1600" b="1"/>
              <a:t>Religions-</a:t>
            </a:r>
          </a:p>
          <a:p>
            <a:pPr algn="ctr" eaLnBrk="1" hangingPunct="1"/>
            <a:r>
              <a:rPr lang="de-CH" altLang="de-DE" sz="1600" b="1"/>
              <a:t>mündigkeit</a:t>
            </a:r>
            <a:endParaRPr lang="de-DE" altLang="de-DE" sz="1600" b="1"/>
          </a:p>
        </p:txBody>
      </p:sp>
      <p:sp>
        <p:nvSpPr>
          <p:cNvPr id="15390" name="Text Box 30"/>
          <p:cNvSpPr txBox="1">
            <a:spLocks noChangeArrowheads="1"/>
          </p:cNvSpPr>
          <p:nvPr/>
        </p:nvSpPr>
        <p:spPr bwMode="auto">
          <a:xfrm>
            <a:off x="5664200" y="1844675"/>
            <a:ext cx="1439863" cy="581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de-DE" sz="1600" b="1">
                <a:solidFill>
                  <a:srgbClr val="0066FF"/>
                </a:solidFill>
              </a:rPr>
              <a:t>Handlungs-</a:t>
            </a:r>
          </a:p>
          <a:p>
            <a:pPr algn="ctr" eaLnBrk="1" hangingPunct="1"/>
            <a:r>
              <a:rPr lang="de-CH" altLang="de-DE" sz="1600" b="1">
                <a:solidFill>
                  <a:srgbClr val="0066FF"/>
                </a:solidFill>
              </a:rPr>
              <a:t>fähigkeit</a:t>
            </a:r>
            <a:endParaRPr lang="de-DE" altLang="de-DE" sz="1600" b="1">
              <a:solidFill>
                <a:srgbClr val="0066FF"/>
              </a:solidFill>
            </a:endParaRPr>
          </a:p>
        </p:txBody>
      </p:sp>
      <p:sp>
        <p:nvSpPr>
          <p:cNvPr id="15391" name="Text Box 31"/>
          <p:cNvSpPr txBox="1">
            <a:spLocks noChangeArrowheads="1"/>
          </p:cNvSpPr>
          <p:nvPr/>
        </p:nvSpPr>
        <p:spPr bwMode="auto">
          <a:xfrm>
            <a:off x="5707063" y="3424238"/>
            <a:ext cx="1303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de-DE" sz="1600" b="1"/>
              <a:t>Stimm- und</a:t>
            </a:r>
          </a:p>
          <a:p>
            <a:pPr algn="ctr" eaLnBrk="1" hangingPunct="1"/>
            <a:r>
              <a:rPr lang="de-CH" altLang="de-DE" sz="1600" b="1"/>
              <a:t>Wahlrecht</a:t>
            </a:r>
            <a:endParaRPr lang="de-DE" altLang="de-DE" sz="1600" b="1"/>
          </a:p>
        </p:txBody>
      </p:sp>
      <p:grpSp>
        <p:nvGrpSpPr>
          <p:cNvPr id="6" name="Group 32"/>
          <p:cNvGrpSpPr>
            <a:grpSpLocks/>
          </p:cNvGrpSpPr>
          <p:nvPr/>
        </p:nvGrpSpPr>
        <p:grpSpPr bwMode="auto">
          <a:xfrm>
            <a:off x="3348038" y="2133600"/>
            <a:ext cx="2232025" cy="1871663"/>
            <a:chOff x="1973" y="1344"/>
            <a:chExt cx="1406" cy="1179"/>
          </a:xfrm>
        </p:grpSpPr>
        <p:sp>
          <p:nvSpPr>
            <p:cNvPr id="9262" name="Line 33"/>
            <p:cNvSpPr>
              <a:spLocks noChangeShapeType="1"/>
            </p:cNvSpPr>
            <p:nvPr/>
          </p:nvSpPr>
          <p:spPr bwMode="auto">
            <a:xfrm flipV="1">
              <a:off x="1973" y="1344"/>
              <a:ext cx="0" cy="117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de-CH"/>
            </a:p>
          </p:txBody>
        </p:sp>
        <p:sp>
          <p:nvSpPr>
            <p:cNvPr id="9263" name="Line 34"/>
            <p:cNvSpPr>
              <a:spLocks noChangeShapeType="1"/>
            </p:cNvSpPr>
            <p:nvPr/>
          </p:nvSpPr>
          <p:spPr bwMode="auto">
            <a:xfrm>
              <a:off x="1973" y="1344"/>
              <a:ext cx="140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de-CH"/>
            </a:p>
          </p:txBody>
        </p:sp>
      </p:grpSp>
      <p:sp>
        <p:nvSpPr>
          <p:cNvPr id="15395" name="Line 35"/>
          <p:cNvSpPr>
            <a:spLocks noChangeShapeType="1"/>
          </p:cNvSpPr>
          <p:nvPr/>
        </p:nvSpPr>
        <p:spPr bwMode="auto">
          <a:xfrm flipV="1">
            <a:off x="6372225" y="2492375"/>
            <a:ext cx="0" cy="57626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de-CH"/>
          </a:p>
        </p:txBody>
      </p:sp>
      <p:grpSp>
        <p:nvGrpSpPr>
          <p:cNvPr id="7" name="Group 36"/>
          <p:cNvGrpSpPr>
            <a:grpSpLocks/>
          </p:cNvGrpSpPr>
          <p:nvPr/>
        </p:nvGrpSpPr>
        <p:grpSpPr bwMode="auto">
          <a:xfrm>
            <a:off x="395288" y="5897563"/>
            <a:ext cx="8208962" cy="360362"/>
            <a:chOff x="113" y="3715"/>
            <a:chExt cx="5171" cy="227"/>
          </a:xfrm>
        </p:grpSpPr>
        <p:sp>
          <p:nvSpPr>
            <p:cNvPr id="9260" name="Line 37"/>
            <p:cNvSpPr>
              <a:spLocks noChangeShapeType="1"/>
            </p:cNvSpPr>
            <p:nvPr/>
          </p:nvSpPr>
          <p:spPr bwMode="auto">
            <a:xfrm>
              <a:off x="113" y="3838"/>
              <a:ext cx="5171" cy="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de-CH"/>
            </a:p>
          </p:txBody>
        </p:sp>
        <p:sp>
          <p:nvSpPr>
            <p:cNvPr id="9261" name="Text Box 38"/>
            <p:cNvSpPr txBox="1">
              <a:spLocks noChangeArrowheads="1"/>
            </p:cNvSpPr>
            <p:nvPr/>
          </p:nvSpPr>
          <p:spPr bwMode="auto">
            <a:xfrm>
              <a:off x="2187" y="3715"/>
              <a:ext cx="1134" cy="22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600" b="1">
                  <a:solidFill>
                    <a:srgbClr val="0066FF"/>
                  </a:solidFill>
                </a:rPr>
                <a:t>Rechtsfähigkeit</a:t>
              </a:r>
              <a:endParaRPr lang="de-DE" altLang="de-DE" sz="1600" b="1">
                <a:solidFill>
                  <a:srgbClr val="0066FF"/>
                </a:solidFill>
              </a:endParaRPr>
            </a:p>
          </p:txBody>
        </p:sp>
      </p:grpSp>
      <p:grpSp>
        <p:nvGrpSpPr>
          <p:cNvPr id="8" name="Group 39"/>
          <p:cNvGrpSpPr>
            <a:grpSpLocks/>
          </p:cNvGrpSpPr>
          <p:nvPr/>
        </p:nvGrpSpPr>
        <p:grpSpPr bwMode="auto">
          <a:xfrm>
            <a:off x="4140200" y="3573463"/>
            <a:ext cx="1511300" cy="1511300"/>
            <a:chOff x="2472" y="2251"/>
            <a:chExt cx="952" cy="952"/>
          </a:xfrm>
        </p:grpSpPr>
        <p:sp>
          <p:nvSpPr>
            <p:cNvPr id="9257" name="Line 40"/>
            <p:cNvSpPr>
              <a:spLocks noChangeShapeType="1"/>
            </p:cNvSpPr>
            <p:nvPr/>
          </p:nvSpPr>
          <p:spPr bwMode="auto">
            <a:xfrm flipV="1">
              <a:off x="2472" y="2523"/>
              <a:ext cx="0" cy="6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sp>
          <p:nvSpPr>
            <p:cNvPr id="9258" name="Line 41"/>
            <p:cNvSpPr>
              <a:spLocks noChangeShapeType="1"/>
            </p:cNvSpPr>
            <p:nvPr/>
          </p:nvSpPr>
          <p:spPr bwMode="auto">
            <a:xfrm>
              <a:off x="2472" y="2251"/>
              <a:ext cx="95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sp>
          <p:nvSpPr>
            <p:cNvPr id="9259" name="Line 42"/>
            <p:cNvSpPr>
              <a:spLocks noChangeShapeType="1"/>
            </p:cNvSpPr>
            <p:nvPr/>
          </p:nvSpPr>
          <p:spPr bwMode="auto">
            <a:xfrm flipV="1">
              <a:off x="2472" y="2251"/>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grpSp>
      <p:grpSp>
        <p:nvGrpSpPr>
          <p:cNvPr id="9" name="Group 43"/>
          <p:cNvGrpSpPr>
            <a:grpSpLocks/>
          </p:cNvGrpSpPr>
          <p:nvPr/>
        </p:nvGrpSpPr>
        <p:grpSpPr bwMode="auto">
          <a:xfrm>
            <a:off x="5651500" y="3068638"/>
            <a:ext cx="1439863" cy="2016125"/>
            <a:chOff x="3424" y="1933"/>
            <a:chExt cx="907" cy="1270"/>
          </a:xfrm>
        </p:grpSpPr>
        <p:sp>
          <p:nvSpPr>
            <p:cNvPr id="9254" name="Line 44"/>
            <p:cNvSpPr>
              <a:spLocks noChangeShapeType="1"/>
            </p:cNvSpPr>
            <p:nvPr/>
          </p:nvSpPr>
          <p:spPr bwMode="auto">
            <a:xfrm flipV="1">
              <a:off x="3424" y="2251"/>
              <a:ext cx="0" cy="9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sp>
          <p:nvSpPr>
            <p:cNvPr id="9255" name="Line 45"/>
            <p:cNvSpPr>
              <a:spLocks noChangeShapeType="1"/>
            </p:cNvSpPr>
            <p:nvPr/>
          </p:nvSpPr>
          <p:spPr bwMode="auto">
            <a:xfrm>
              <a:off x="3424" y="1933"/>
              <a:ext cx="90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sp>
          <p:nvSpPr>
            <p:cNvPr id="9256" name="Line 46"/>
            <p:cNvSpPr>
              <a:spLocks noChangeShapeType="1"/>
            </p:cNvSpPr>
            <p:nvPr/>
          </p:nvSpPr>
          <p:spPr bwMode="auto">
            <a:xfrm flipV="1">
              <a:off x="3424" y="1933"/>
              <a:ext cx="0" cy="31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grpSp>
      <p:grpSp>
        <p:nvGrpSpPr>
          <p:cNvPr id="10" name="Group 47"/>
          <p:cNvGrpSpPr>
            <a:grpSpLocks/>
          </p:cNvGrpSpPr>
          <p:nvPr/>
        </p:nvGrpSpPr>
        <p:grpSpPr bwMode="auto">
          <a:xfrm>
            <a:off x="7092950" y="2565400"/>
            <a:ext cx="1223963" cy="2519363"/>
            <a:chOff x="4332" y="1616"/>
            <a:chExt cx="771" cy="1587"/>
          </a:xfrm>
        </p:grpSpPr>
        <p:sp>
          <p:nvSpPr>
            <p:cNvPr id="9249" name="Line 48"/>
            <p:cNvSpPr>
              <a:spLocks noChangeShapeType="1"/>
            </p:cNvSpPr>
            <p:nvPr/>
          </p:nvSpPr>
          <p:spPr bwMode="auto">
            <a:xfrm flipV="1">
              <a:off x="4332" y="2251"/>
              <a:ext cx="0" cy="952"/>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de-CH"/>
            </a:p>
          </p:txBody>
        </p:sp>
        <p:sp>
          <p:nvSpPr>
            <p:cNvPr id="9250" name="Line 49"/>
            <p:cNvSpPr>
              <a:spLocks noChangeShapeType="1"/>
            </p:cNvSpPr>
            <p:nvPr/>
          </p:nvSpPr>
          <p:spPr bwMode="auto">
            <a:xfrm flipV="1">
              <a:off x="4332" y="1933"/>
              <a:ext cx="0" cy="31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grpSp>
          <p:nvGrpSpPr>
            <p:cNvPr id="9251" name="Group 50"/>
            <p:cNvGrpSpPr>
              <a:grpSpLocks/>
            </p:cNvGrpSpPr>
            <p:nvPr/>
          </p:nvGrpSpPr>
          <p:grpSpPr bwMode="auto">
            <a:xfrm>
              <a:off x="4332" y="1616"/>
              <a:ext cx="771" cy="317"/>
              <a:chOff x="4332" y="1616"/>
              <a:chExt cx="771" cy="317"/>
            </a:xfrm>
          </p:grpSpPr>
          <p:sp>
            <p:nvSpPr>
              <p:cNvPr id="9252" name="Line 51"/>
              <p:cNvSpPr>
                <a:spLocks noChangeShapeType="1"/>
              </p:cNvSpPr>
              <p:nvPr/>
            </p:nvSpPr>
            <p:spPr bwMode="auto">
              <a:xfrm>
                <a:off x="4332" y="1616"/>
                <a:ext cx="771"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sp>
            <p:nvSpPr>
              <p:cNvPr id="9253" name="Line 52"/>
              <p:cNvSpPr>
                <a:spLocks noChangeShapeType="1"/>
              </p:cNvSpPr>
              <p:nvPr/>
            </p:nvSpPr>
            <p:spPr bwMode="auto">
              <a:xfrm flipV="1">
                <a:off x="4332" y="1616"/>
                <a:ext cx="0" cy="31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grpSp>
      </p:grpSp>
      <p:sp>
        <p:nvSpPr>
          <p:cNvPr id="9246" name="Text Box 53"/>
          <p:cNvSpPr txBox="1">
            <a:spLocks noChangeArrowheads="1"/>
          </p:cNvSpPr>
          <p:nvPr/>
        </p:nvSpPr>
        <p:spPr bwMode="auto">
          <a:xfrm>
            <a:off x="7883525" y="6604000"/>
            <a:ext cx="1225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de-CH" altLang="de-DE" sz="1000">
                <a:cs typeface="Arial" panose="020B0604020202020204" pitchFamily="34" charset="0"/>
              </a:rPr>
              <a:t>©</a:t>
            </a:r>
            <a:r>
              <a:rPr lang="de-DE" altLang="de-DE" sz="1000">
                <a:cs typeface="Arial" panose="020B0604020202020204" pitchFamily="34" charset="0"/>
              </a:rPr>
              <a:t> by Verlag Fuchs</a:t>
            </a:r>
            <a:endParaRPr lang="de-CH" altLang="de-DE" sz="1000"/>
          </a:p>
        </p:txBody>
      </p:sp>
      <p:sp>
        <p:nvSpPr>
          <p:cNvPr id="15414" name="Text Box 54"/>
          <p:cNvSpPr txBox="1">
            <a:spLocks noChangeArrowheads="1"/>
          </p:cNvSpPr>
          <p:nvPr/>
        </p:nvSpPr>
        <p:spPr bwMode="auto">
          <a:xfrm>
            <a:off x="2916238" y="4365625"/>
            <a:ext cx="811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sz="1200" i="1"/>
              <a:t>(ZGB 16)</a:t>
            </a:r>
          </a:p>
        </p:txBody>
      </p:sp>
      <p:sp>
        <p:nvSpPr>
          <p:cNvPr id="15415" name="Text Box 55"/>
          <p:cNvSpPr txBox="1">
            <a:spLocks noChangeArrowheads="1"/>
          </p:cNvSpPr>
          <p:nvPr/>
        </p:nvSpPr>
        <p:spPr bwMode="auto">
          <a:xfrm>
            <a:off x="5992813" y="3875088"/>
            <a:ext cx="8112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GB" altLang="de-DE" sz="1200" i="1"/>
              <a:t>(ZGB 14)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377"/>
                                        </p:tgtEl>
                                        <p:attrNameLst>
                                          <p:attrName>style.visibility</p:attrName>
                                        </p:attrNameLst>
                                      </p:cBhvr>
                                      <p:to>
                                        <p:strVal val="visible"/>
                                      </p:to>
                                    </p:set>
                                    <p:animEffect transition="in" filter="wipe(down)">
                                      <p:cBhvr>
                                        <p:cTn id="11" dur="500"/>
                                        <p:tgtEl>
                                          <p:spTgt spid="15377"/>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378"/>
                                        </p:tgtEl>
                                        <p:attrNameLst>
                                          <p:attrName>style.visibility</p:attrName>
                                        </p:attrNameLst>
                                      </p:cBhvr>
                                      <p:to>
                                        <p:strVal val="visible"/>
                                      </p:to>
                                    </p:set>
                                    <p:animEffect transition="in" filter="wipe(down)">
                                      <p:cBhvr>
                                        <p:cTn id="15" dur="500"/>
                                        <p:tgtEl>
                                          <p:spTgt spid="15378"/>
                                        </p:tgtEl>
                                      </p:cBhvr>
                                    </p:animEffect>
                                  </p:childTnLst>
                                </p:cTn>
                              </p:par>
                            </p:childTnLst>
                          </p:cTn>
                        </p:par>
                        <p:par>
                          <p:cTn id="16" fill="hold" nodeType="afterGroup">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5379"/>
                                        </p:tgtEl>
                                        <p:attrNameLst>
                                          <p:attrName>style.visibility</p:attrName>
                                        </p:attrNameLst>
                                      </p:cBhvr>
                                      <p:to>
                                        <p:strVal val="visible"/>
                                      </p:to>
                                    </p:set>
                                    <p:animEffect transition="in" filter="wipe(down)">
                                      <p:cBhvr>
                                        <p:cTn id="19" dur="500"/>
                                        <p:tgtEl>
                                          <p:spTgt spid="1537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372"/>
                                        </p:tgtEl>
                                        <p:attrNameLst>
                                          <p:attrName>style.visibility</p:attrName>
                                        </p:attrNameLst>
                                      </p:cBhvr>
                                      <p:to>
                                        <p:strVal val="visible"/>
                                      </p:to>
                                    </p:set>
                                    <p:animEffect transition="in" filter="wipe(left)">
                                      <p:cBhvr>
                                        <p:cTn id="32" dur="500"/>
                                        <p:tgtEl>
                                          <p:spTgt spid="1537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388"/>
                                        </p:tgtEl>
                                        <p:attrNameLst>
                                          <p:attrName>style.visibility</p:attrName>
                                        </p:attrNameLst>
                                      </p:cBhvr>
                                      <p:to>
                                        <p:strVal val="visible"/>
                                      </p:to>
                                    </p:set>
                                    <p:animEffect transition="in" filter="wipe(left)">
                                      <p:cBhvr>
                                        <p:cTn id="37" dur="500"/>
                                        <p:tgtEl>
                                          <p:spTgt spid="15388"/>
                                        </p:tgtEl>
                                      </p:cBhvr>
                                    </p:animEffect>
                                  </p:childTnLst>
                                </p:cTn>
                              </p:par>
                            </p:childTnLst>
                          </p:cTn>
                        </p:par>
                        <p:par>
                          <p:cTn id="38" fill="hold" nodeType="afterGroup">
                            <p:stCondLst>
                              <p:cond delay="500"/>
                            </p:stCondLst>
                            <p:childTnLst>
                              <p:par>
                                <p:cTn id="39" presetID="22" presetClass="entr" presetSubtype="4"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down)">
                                      <p:cBhvr>
                                        <p:cTn id="41" dur="500"/>
                                        <p:tgtEl>
                                          <p:spTgt spid="4"/>
                                        </p:tgtEl>
                                      </p:cBhvr>
                                    </p:animEffect>
                                  </p:childTnLst>
                                </p:cTn>
                              </p:par>
                            </p:childTnLst>
                          </p:cTn>
                        </p:par>
                        <p:par>
                          <p:cTn id="42" fill="hold" nodeType="afterGroup">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15373"/>
                                        </p:tgtEl>
                                        <p:attrNameLst>
                                          <p:attrName>style.visibility</p:attrName>
                                        </p:attrNameLst>
                                      </p:cBhvr>
                                      <p:to>
                                        <p:strVal val="visible"/>
                                      </p:to>
                                    </p:set>
                                    <p:animEffect transition="in" filter="wipe(left)">
                                      <p:cBhvr>
                                        <p:cTn id="45" dur="500"/>
                                        <p:tgtEl>
                                          <p:spTgt spid="1537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5366"/>
                                        </p:tgtEl>
                                        <p:attrNameLst>
                                          <p:attrName>style.visibility</p:attrName>
                                        </p:attrNameLst>
                                      </p:cBhvr>
                                      <p:to>
                                        <p:strVal val="visible"/>
                                      </p:to>
                                    </p:set>
                                    <p:animEffect transition="in" filter="wipe(left)">
                                      <p:cBhvr>
                                        <p:cTn id="50" dur="500"/>
                                        <p:tgtEl>
                                          <p:spTgt spid="15366"/>
                                        </p:tgtEl>
                                      </p:cBhvr>
                                    </p:animEffect>
                                  </p:childTnLst>
                                </p:cTn>
                              </p:par>
                            </p:childTnLst>
                          </p:cTn>
                        </p:par>
                        <p:par>
                          <p:cTn id="51" fill="hold" nodeType="afterGroup">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15414"/>
                                        </p:tgtEl>
                                        <p:attrNameLst>
                                          <p:attrName>style.visibility</p:attrName>
                                        </p:attrNameLst>
                                      </p:cBhvr>
                                      <p:to>
                                        <p:strVal val="visible"/>
                                      </p:to>
                                    </p:set>
                                  </p:childTnLst>
                                </p:cTn>
                              </p:par>
                            </p:childTnLst>
                          </p:cTn>
                        </p:par>
                        <p:par>
                          <p:cTn id="54" fill="hold" nodeType="afterGroup">
                            <p:stCondLst>
                              <p:cond delay="500"/>
                            </p:stCondLst>
                            <p:childTnLst>
                              <p:par>
                                <p:cTn id="55" presetID="22" presetClass="entr" presetSubtype="4"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down)">
                                      <p:cBhvr>
                                        <p:cTn id="57" dur="500"/>
                                        <p:tgtEl>
                                          <p:spTgt spid="8"/>
                                        </p:tgtEl>
                                      </p:cBhvr>
                                    </p:animEffect>
                                  </p:childTnLst>
                                </p:cTn>
                              </p:par>
                            </p:childTnLst>
                          </p:cTn>
                        </p:par>
                        <p:par>
                          <p:cTn id="58" fill="hold" nodeType="afterGroup">
                            <p:stCondLst>
                              <p:cond delay="1000"/>
                            </p:stCondLst>
                            <p:childTnLst>
                              <p:par>
                                <p:cTn id="59" presetID="22" presetClass="entr" presetSubtype="8" fill="hold" grpId="0" nodeType="afterEffect">
                                  <p:stCondLst>
                                    <p:cond delay="0"/>
                                  </p:stCondLst>
                                  <p:childTnLst>
                                    <p:set>
                                      <p:cBhvr>
                                        <p:cTn id="60" dur="1" fill="hold">
                                          <p:stCondLst>
                                            <p:cond delay="0"/>
                                          </p:stCondLst>
                                        </p:cTn>
                                        <p:tgtEl>
                                          <p:spTgt spid="15374"/>
                                        </p:tgtEl>
                                        <p:attrNameLst>
                                          <p:attrName>style.visibility</p:attrName>
                                        </p:attrNameLst>
                                      </p:cBhvr>
                                      <p:to>
                                        <p:strVal val="visible"/>
                                      </p:to>
                                    </p:set>
                                    <p:animEffect transition="in" filter="wipe(left)">
                                      <p:cBhvr>
                                        <p:cTn id="61" dur="500"/>
                                        <p:tgtEl>
                                          <p:spTgt spid="1537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5389"/>
                                        </p:tgtEl>
                                        <p:attrNameLst>
                                          <p:attrName>style.visibility</p:attrName>
                                        </p:attrNameLst>
                                      </p:cBhvr>
                                      <p:to>
                                        <p:strVal val="visible"/>
                                      </p:to>
                                    </p:set>
                                    <p:animEffect transition="in" filter="wipe(left)">
                                      <p:cBhvr>
                                        <p:cTn id="66" dur="500"/>
                                        <p:tgtEl>
                                          <p:spTgt spid="15389"/>
                                        </p:tgtEl>
                                      </p:cBhvr>
                                    </p:animEffect>
                                  </p:childTnLst>
                                </p:cTn>
                              </p:par>
                            </p:childTnLst>
                          </p:cTn>
                        </p:par>
                        <p:par>
                          <p:cTn id="67" fill="hold" nodeType="afterGroup">
                            <p:stCondLst>
                              <p:cond delay="500"/>
                            </p:stCondLst>
                            <p:childTnLst>
                              <p:par>
                                <p:cTn id="68" presetID="22" presetClass="entr" presetSubtype="4"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down)">
                                      <p:cBhvr>
                                        <p:cTn id="70" dur="500"/>
                                        <p:tgtEl>
                                          <p:spTgt spid="9"/>
                                        </p:tgtEl>
                                      </p:cBhvr>
                                    </p:animEffect>
                                  </p:childTnLst>
                                </p:cTn>
                              </p:par>
                            </p:childTnLst>
                          </p:cTn>
                        </p:par>
                        <p:par>
                          <p:cTn id="71" fill="hold" nodeType="afterGroup">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15375"/>
                                        </p:tgtEl>
                                        <p:attrNameLst>
                                          <p:attrName>style.visibility</p:attrName>
                                        </p:attrNameLst>
                                      </p:cBhvr>
                                      <p:to>
                                        <p:strVal val="visible"/>
                                      </p:to>
                                    </p:set>
                                    <p:animEffect transition="in" filter="wipe(left)">
                                      <p:cBhvr>
                                        <p:cTn id="74" dur="500"/>
                                        <p:tgtEl>
                                          <p:spTgt spid="1537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5365"/>
                                        </p:tgtEl>
                                        <p:attrNameLst>
                                          <p:attrName>style.visibility</p:attrName>
                                        </p:attrNameLst>
                                      </p:cBhvr>
                                      <p:to>
                                        <p:strVal val="visible"/>
                                      </p:to>
                                    </p:set>
                                    <p:animEffect transition="in" filter="wipe(left)">
                                      <p:cBhvr>
                                        <p:cTn id="79" dur="500"/>
                                        <p:tgtEl>
                                          <p:spTgt spid="15365"/>
                                        </p:tgtEl>
                                      </p:cBhvr>
                                    </p:animEffect>
                                  </p:childTnLst>
                                </p:cTn>
                              </p:par>
                            </p:childTnLst>
                          </p:cTn>
                        </p:par>
                        <p:par>
                          <p:cTn id="80" fill="hold" nodeType="afterGroup">
                            <p:stCondLst>
                              <p:cond delay="500"/>
                            </p:stCondLst>
                            <p:childTnLst>
                              <p:par>
                                <p:cTn id="81" presetID="22" presetClass="entr" presetSubtype="8" fill="hold" grpId="0" nodeType="afterEffect">
                                  <p:stCondLst>
                                    <p:cond delay="0"/>
                                  </p:stCondLst>
                                  <p:childTnLst>
                                    <p:set>
                                      <p:cBhvr>
                                        <p:cTn id="82" dur="1" fill="hold">
                                          <p:stCondLst>
                                            <p:cond delay="0"/>
                                          </p:stCondLst>
                                        </p:cTn>
                                        <p:tgtEl>
                                          <p:spTgt spid="15391"/>
                                        </p:tgtEl>
                                        <p:attrNameLst>
                                          <p:attrName>style.visibility</p:attrName>
                                        </p:attrNameLst>
                                      </p:cBhvr>
                                      <p:to>
                                        <p:strVal val="visible"/>
                                      </p:to>
                                    </p:set>
                                    <p:animEffect transition="in" filter="wipe(left)">
                                      <p:cBhvr>
                                        <p:cTn id="83" dur="500"/>
                                        <p:tgtEl>
                                          <p:spTgt spid="15391"/>
                                        </p:tgtEl>
                                      </p:cBhvr>
                                    </p:animEffect>
                                  </p:childTnLst>
                                </p:cTn>
                              </p:par>
                            </p:childTnLst>
                          </p:cTn>
                        </p:par>
                        <p:par>
                          <p:cTn id="84" fill="hold" nodeType="afterGroup">
                            <p:stCondLst>
                              <p:cond delay="1000"/>
                            </p:stCondLst>
                            <p:childTnLst>
                              <p:par>
                                <p:cTn id="85" presetID="1" presetClass="entr" presetSubtype="0" fill="hold" grpId="0" nodeType="afterEffect">
                                  <p:stCondLst>
                                    <p:cond delay="0"/>
                                  </p:stCondLst>
                                  <p:childTnLst>
                                    <p:set>
                                      <p:cBhvr>
                                        <p:cTn id="86" dur="1" fill="hold">
                                          <p:stCondLst>
                                            <p:cond delay="0"/>
                                          </p:stCondLst>
                                        </p:cTn>
                                        <p:tgtEl>
                                          <p:spTgt spid="15415"/>
                                        </p:tgtEl>
                                        <p:attrNameLst>
                                          <p:attrName>style.visibility</p:attrName>
                                        </p:attrNameLst>
                                      </p:cBhvr>
                                      <p:to>
                                        <p:strVal val="visible"/>
                                      </p:to>
                                    </p:set>
                                  </p:childTnLst>
                                </p:cTn>
                              </p:par>
                            </p:childTnLst>
                          </p:cTn>
                        </p:par>
                        <p:par>
                          <p:cTn id="87" fill="hold" nodeType="afterGroup">
                            <p:stCondLst>
                              <p:cond delay="1000"/>
                            </p:stCondLst>
                            <p:childTnLst>
                              <p:par>
                                <p:cTn id="88" presetID="22" presetClass="entr" presetSubtype="4" fill="hold" nodeType="after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wipe(down)">
                                      <p:cBhvr>
                                        <p:cTn id="90" dur="500"/>
                                        <p:tgtEl>
                                          <p:spTgt spid="10"/>
                                        </p:tgtEl>
                                      </p:cBhvr>
                                    </p:animEffect>
                                  </p:childTnLst>
                                </p:cTn>
                              </p:par>
                            </p:childTnLst>
                          </p:cTn>
                        </p:par>
                        <p:par>
                          <p:cTn id="91" fill="hold" nodeType="afterGroup">
                            <p:stCondLst>
                              <p:cond delay="1500"/>
                            </p:stCondLst>
                            <p:childTnLst>
                              <p:par>
                                <p:cTn id="92" presetID="22" presetClass="entr" presetSubtype="8" fill="hold" grpId="0" nodeType="afterEffect">
                                  <p:stCondLst>
                                    <p:cond delay="0"/>
                                  </p:stCondLst>
                                  <p:childTnLst>
                                    <p:set>
                                      <p:cBhvr>
                                        <p:cTn id="93" dur="1" fill="hold">
                                          <p:stCondLst>
                                            <p:cond delay="0"/>
                                          </p:stCondLst>
                                        </p:cTn>
                                        <p:tgtEl>
                                          <p:spTgt spid="15376"/>
                                        </p:tgtEl>
                                        <p:attrNameLst>
                                          <p:attrName>style.visibility</p:attrName>
                                        </p:attrNameLst>
                                      </p:cBhvr>
                                      <p:to>
                                        <p:strVal val="visible"/>
                                      </p:to>
                                    </p:set>
                                    <p:animEffect transition="in" filter="wipe(left)">
                                      <p:cBhvr>
                                        <p:cTn id="94" dur="500"/>
                                        <p:tgtEl>
                                          <p:spTgt spid="1537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5364"/>
                                        </p:tgtEl>
                                        <p:attrNameLst>
                                          <p:attrName>style.visibility</p:attrName>
                                        </p:attrNameLst>
                                      </p:cBhvr>
                                      <p:to>
                                        <p:strVal val="visible"/>
                                      </p:to>
                                    </p:set>
                                    <p:animEffect transition="in" filter="wipe(left)">
                                      <p:cBhvr>
                                        <p:cTn id="99" dur="500"/>
                                        <p:tgtEl>
                                          <p:spTgt spid="15364"/>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4" fill="hold" nodeType="click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down)">
                                      <p:cBhvr>
                                        <p:cTn id="104" dur="500"/>
                                        <p:tgtEl>
                                          <p:spTgt spid="6"/>
                                        </p:tgtEl>
                                      </p:cBhvr>
                                    </p:animEffect>
                                  </p:childTnLst>
                                </p:cTn>
                              </p:par>
                            </p:childTnLst>
                          </p:cTn>
                        </p:par>
                        <p:par>
                          <p:cTn id="105" fill="hold" nodeType="afterGroup">
                            <p:stCondLst>
                              <p:cond delay="500"/>
                            </p:stCondLst>
                            <p:childTnLst>
                              <p:par>
                                <p:cTn id="106" presetID="22" presetClass="entr" presetSubtype="4" fill="hold" nodeType="afterEffect">
                                  <p:stCondLst>
                                    <p:cond delay="0"/>
                                  </p:stCondLst>
                                  <p:childTnLst>
                                    <p:set>
                                      <p:cBhvr>
                                        <p:cTn id="107" dur="1" fill="hold">
                                          <p:stCondLst>
                                            <p:cond delay="0"/>
                                          </p:stCondLst>
                                        </p:cTn>
                                        <p:tgtEl>
                                          <p:spTgt spid="15395"/>
                                        </p:tgtEl>
                                        <p:attrNameLst>
                                          <p:attrName>style.visibility</p:attrName>
                                        </p:attrNameLst>
                                      </p:cBhvr>
                                      <p:to>
                                        <p:strVal val="visible"/>
                                      </p:to>
                                    </p:set>
                                    <p:animEffect transition="in" filter="wipe(down)">
                                      <p:cBhvr>
                                        <p:cTn id="108" dur="500"/>
                                        <p:tgtEl>
                                          <p:spTgt spid="15395"/>
                                        </p:tgtEl>
                                      </p:cBhvr>
                                    </p:animEffect>
                                  </p:childTnLst>
                                </p:cTn>
                              </p:par>
                            </p:childTnLst>
                          </p:cTn>
                        </p:par>
                        <p:par>
                          <p:cTn id="109" fill="hold" nodeType="afterGroup">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15390"/>
                                        </p:tgtEl>
                                        <p:attrNameLst>
                                          <p:attrName>style.visibility</p:attrName>
                                        </p:attrNameLst>
                                      </p:cBhvr>
                                      <p:to>
                                        <p:strVal val="visible"/>
                                      </p:to>
                                    </p:set>
                                    <p:animEffect transition="in" filter="wipe(left)">
                                      <p:cBhvr>
                                        <p:cTn id="112" dur="500"/>
                                        <p:tgtEl>
                                          <p:spTgt spid="15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5" grpId="0" animBg="1"/>
      <p:bldP spid="15366" grpId="0" animBg="1"/>
      <p:bldP spid="15372" grpId="0"/>
      <p:bldP spid="15373" grpId="0"/>
      <p:bldP spid="15374" grpId="0"/>
      <p:bldP spid="15375" grpId="0"/>
      <p:bldP spid="15376" grpId="0"/>
      <p:bldP spid="15377" grpId="0"/>
      <p:bldP spid="15378" grpId="0"/>
      <p:bldP spid="15379" grpId="0"/>
      <p:bldP spid="15388" grpId="0"/>
      <p:bldP spid="15389" grpId="0"/>
      <p:bldP spid="15390" grpId="0" animBg="1"/>
      <p:bldP spid="15391" grpId="0"/>
      <p:bldP spid="15414" grpId="0"/>
      <p:bldP spid="154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2" name="Rectangle 3"/>
          <p:cNvSpPr>
            <a:spLocks noGrp="1"/>
          </p:cNvSpPr>
          <p:nvPr>
            <p:ph type="title" idx="4294967295"/>
          </p:nvPr>
        </p:nvSpPr>
        <p:spPr>
          <a:xfrm>
            <a:off x="440392" y="404664"/>
            <a:ext cx="8229600" cy="1143000"/>
          </a:xfrm>
        </p:spPr>
        <p:txBody>
          <a:bodyPr/>
          <a:lstStyle/>
          <a:p>
            <a:r>
              <a:rPr lang="de-DE" sz="3000" dirty="0">
                <a:latin typeface="Arial" pitchFamily="-72" charset="0"/>
                <a:ea typeface="ＭＳ Ｐゴシック" pitchFamily="-72" charset="-128"/>
                <a:cs typeface="ＭＳ Ｐゴシック" pitchFamily="-72" charset="-128"/>
              </a:rPr>
              <a:t>Zwei Arten von Rechtssubjekten</a:t>
            </a:r>
          </a:p>
        </p:txBody>
      </p:sp>
      <p:graphicFrame>
        <p:nvGraphicFramePr>
          <p:cNvPr id="44040" name="Object 8"/>
          <p:cNvGraphicFramePr>
            <a:graphicFrameLocks noChangeAspect="1"/>
          </p:cNvGraphicFramePr>
          <p:nvPr>
            <p:extLst>
              <p:ext uri="{D42A27DB-BD31-4B8C-83A1-F6EECF244321}">
                <p14:modId xmlns:p14="http://schemas.microsoft.com/office/powerpoint/2010/main" val="3568619465"/>
              </p:ext>
            </p:extLst>
          </p:nvPr>
        </p:nvGraphicFramePr>
        <p:xfrm>
          <a:off x="546230" y="1340768"/>
          <a:ext cx="8112075" cy="2998221"/>
        </p:xfrm>
        <a:graphic>
          <a:graphicData uri="http://schemas.openxmlformats.org/presentationml/2006/ole">
            <mc:AlternateContent xmlns:mc="http://schemas.openxmlformats.org/markup-compatibility/2006">
              <mc:Choice xmlns:v="urn:schemas-microsoft-com:vml" Requires="v">
                <p:oleObj spid="_x0000_s1042" name="Organization Chart" r:id="rId4" imgW="20669040" imgH="5689440" progId="OrgPlusWOPX.4">
                  <p:embed followColorScheme="full"/>
                </p:oleObj>
              </mc:Choice>
              <mc:Fallback>
                <p:oleObj name="Organization Chart" r:id="rId4" imgW="20669040" imgH="5689440" progId="OrgPlusWOPX.4">
                  <p:embed followColorScheme="full"/>
                  <p:pic>
                    <p:nvPicPr>
                      <p:cNvPr id="44040" name="Object 8"/>
                      <p:cNvPicPr>
                        <a:picLocks noChangeAspect="1" noChangeArrowheads="1"/>
                      </p:cNvPicPr>
                      <p:nvPr/>
                    </p:nvPicPr>
                    <p:blipFill>
                      <a:blip r:embed="rId5"/>
                      <a:srcRect/>
                      <a:stretch>
                        <a:fillRect/>
                      </a:stretch>
                    </p:blipFill>
                    <p:spPr bwMode="auto">
                      <a:xfrm>
                        <a:off x="546230" y="1340768"/>
                        <a:ext cx="8112075" cy="2998221"/>
                      </a:xfrm>
                      <a:prstGeom prst="rect">
                        <a:avLst/>
                      </a:prstGeom>
                      <a:noFill/>
                      <a:ln>
                        <a:noFill/>
                      </a:ln>
                    </p:spPr>
                  </p:pic>
                </p:oleObj>
              </mc:Fallback>
            </mc:AlternateContent>
          </a:graphicData>
        </a:graphic>
      </p:graphicFrame>
      <p:sp>
        <p:nvSpPr>
          <p:cNvPr id="2" name="Text Box 10"/>
          <p:cNvSpPr txBox="1">
            <a:spLocks noChangeArrowheads="1"/>
          </p:cNvSpPr>
          <p:nvPr/>
        </p:nvSpPr>
        <p:spPr bwMode="auto">
          <a:xfrm>
            <a:off x="136525" y="4343400"/>
            <a:ext cx="9036050" cy="701675"/>
          </a:xfrm>
          <a:prstGeom prst="rect">
            <a:avLst/>
          </a:prstGeom>
          <a:noFill/>
          <a:ln w="9525">
            <a:noFill/>
            <a:miter lim="800000"/>
            <a:headEnd/>
            <a:tailEnd/>
          </a:ln>
        </p:spPr>
        <p:txBody>
          <a:bodyPr wrap="none">
            <a:prstTxWarp prst="textNoShape">
              <a:avLst/>
            </a:prstTxWarp>
            <a:spAutoFit/>
          </a:bodyPr>
          <a:lstStyle/>
          <a:p>
            <a:pPr algn="l"/>
            <a:r>
              <a:rPr lang="de-DE" sz="2000" dirty="0"/>
              <a:t>Natürliche und juristische Personen nennt man </a:t>
            </a:r>
            <a:r>
              <a:rPr lang="de-DE" sz="2000" b="1" dirty="0">
                <a:solidFill>
                  <a:srgbClr val="FF0000"/>
                </a:solidFill>
              </a:rPr>
              <a:t>Rechtssubjekte</a:t>
            </a:r>
            <a:r>
              <a:rPr lang="de-DE" sz="2000" dirty="0"/>
              <a:t>, da sie Träger</a:t>
            </a:r>
          </a:p>
          <a:p>
            <a:pPr algn="l"/>
            <a:r>
              <a:rPr lang="de-DE" sz="2000" dirty="0"/>
              <a:t>von Rechten und Pflichten sein können. </a:t>
            </a:r>
          </a:p>
        </p:txBody>
      </p:sp>
      <p:sp>
        <p:nvSpPr>
          <p:cNvPr id="44043" name="Text Box 11"/>
          <p:cNvSpPr txBox="1">
            <a:spLocks noChangeArrowheads="1"/>
          </p:cNvSpPr>
          <p:nvPr/>
        </p:nvSpPr>
        <p:spPr bwMode="auto">
          <a:xfrm>
            <a:off x="152400" y="5241925"/>
            <a:ext cx="8612188" cy="1006475"/>
          </a:xfrm>
          <a:prstGeom prst="rect">
            <a:avLst/>
          </a:prstGeom>
          <a:noFill/>
          <a:ln w="9525">
            <a:noFill/>
            <a:miter lim="800000"/>
            <a:headEnd/>
            <a:tailEnd/>
          </a:ln>
        </p:spPr>
        <p:txBody>
          <a:bodyPr wrap="none">
            <a:prstTxWarp prst="textNoShape">
              <a:avLst/>
            </a:prstTxWarp>
            <a:spAutoFit/>
          </a:bodyPr>
          <a:lstStyle/>
          <a:p>
            <a:pPr algn="l"/>
            <a:r>
              <a:rPr lang="de-DE" sz="2000" b="1" dirty="0">
                <a:solidFill>
                  <a:srgbClr val="FF0000"/>
                </a:solidFill>
              </a:rPr>
              <a:t>Rechtsobjekte</a:t>
            </a:r>
            <a:r>
              <a:rPr lang="de-DE" sz="2000" dirty="0"/>
              <a:t>, d.h. Dinge, über die im Recht verfügt wird, z.B.:</a:t>
            </a:r>
          </a:p>
          <a:p>
            <a:pPr algn="l"/>
            <a:r>
              <a:rPr lang="de-DE" sz="2000" dirty="0"/>
              <a:t>Materielle Güter (Geld, Mobilien, Immobilien), immaterielle Güter (Patente, </a:t>
            </a:r>
          </a:p>
          <a:p>
            <a:pPr algn="l"/>
            <a:r>
              <a:rPr lang="de-DE" sz="2000" dirty="0"/>
              <a:t>Lizenzen)</a:t>
            </a:r>
          </a:p>
        </p:txBody>
      </p:sp>
    </p:spTree>
    <p:extLst>
      <p:ext uri="{BB962C8B-B14F-4D97-AF65-F5344CB8AC3E}">
        <p14:creationId xmlns:p14="http://schemas.microsoft.com/office/powerpoint/2010/main" val="209744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404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type="title" idx="4294967295"/>
          </p:nvPr>
        </p:nvSpPr>
        <p:spPr>
          <a:xfrm>
            <a:off x="457200" y="274638"/>
            <a:ext cx="7139136" cy="1143000"/>
          </a:xfrm>
        </p:spPr>
        <p:txBody>
          <a:bodyPr/>
          <a:lstStyle/>
          <a:p>
            <a:r>
              <a:rPr lang="de-DE" sz="3000" dirty="0">
                <a:latin typeface="Arial" pitchFamily="-72" charset="0"/>
                <a:ea typeface="ＭＳ Ｐゴシック" pitchFamily="-72" charset="-128"/>
                <a:cs typeface="ＭＳ Ｐゴシック" pitchFamily="-72" charset="-128"/>
              </a:rPr>
              <a:t>Rechtsfähigkeit (Art. 11 und 53 ZGB)</a:t>
            </a:r>
          </a:p>
        </p:txBody>
      </p:sp>
      <p:sp>
        <p:nvSpPr>
          <p:cNvPr id="46082" name="Text Box 3"/>
          <p:cNvSpPr txBox="1">
            <a:spLocks noChangeArrowheads="1"/>
          </p:cNvSpPr>
          <p:nvPr/>
        </p:nvSpPr>
        <p:spPr bwMode="auto">
          <a:xfrm>
            <a:off x="522288" y="1371600"/>
            <a:ext cx="8212505" cy="1477328"/>
          </a:xfrm>
          <a:prstGeom prst="rect">
            <a:avLst/>
          </a:prstGeom>
          <a:noFill/>
          <a:ln w="9525">
            <a:noFill/>
            <a:miter lim="800000"/>
            <a:headEnd/>
            <a:tailEnd/>
          </a:ln>
        </p:spPr>
        <p:txBody>
          <a:bodyPr wrap="none">
            <a:prstTxWarp prst="textNoShape">
              <a:avLst/>
            </a:prstTxWarp>
            <a:spAutoFit/>
          </a:bodyPr>
          <a:lstStyle/>
          <a:p>
            <a:pPr marL="457200" indent="-457200" algn="l">
              <a:buFont typeface="Arial" pitchFamily="-72" charset="0"/>
              <a:buNone/>
            </a:pPr>
            <a:r>
              <a:rPr lang="de-DE" dirty="0"/>
              <a:t>Rechtssubjekte sind </a:t>
            </a:r>
            <a:r>
              <a:rPr lang="de-DE" b="1" dirty="0"/>
              <a:t>rechtsfähig</a:t>
            </a:r>
            <a:r>
              <a:rPr lang="de-DE" dirty="0"/>
              <a:t>, d.h. sie können Rechte und Pflichten haben!</a:t>
            </a:r>
          </a:p>
          <a:p>
            <a:pPr marL="457200" indent="-457200" algn="l">
              <a:buFont typeface="Arial" pitchFamily="-72" charset="0"/>
              <a:buNone/>
            </a:pPr>
            <a:endParaRPr lang="de-DE" dirty="0"/>
          </a:p>
          <a:p>
            <a:pPr marL="457200" indent="-457200" algn="l">
              <a:buFont typeface="Wingdings" pitchFamily="-72" charset="2"/>
              <a:buChar char="è"/>
            </a:pPr>
            <a:r>
              <a:rPr lang="de-DE" b="1" dirty="0">
                <a:sym typeface="Wingdings" pitchFamily="-72" charset="2"/>
              </a:rPr>
              <a:t>Träger von Rechten und Pflichten</a:t>
            </a:r>
            <a:r>
              <a:rPr lang="de-DE" dirty="0"/>
              <a:t> </a:t>
            </a:r>
          </a:p>
          <a:p>
            <a:pPr marL="457200" indent="-457200">
              <a:buFont typeface="Wingdings" pitchFamily="-72" charset="2"/>
              <a:buChar char="è"/>
            </a:pPr>
            <a:endParaRPr lang="de-DE" dirty="0"/>
          </a:p>
          <a:p>
            <a:pPr marL="457200" indent="-457200">
              <a:buFont typeface="Wingdings" pitchFamily="-72" charset="2"/>
              <a:buNone/>
            </a:pPr>
            <a:endParaRPr lang="de-DE" dirty="0"/>
          </a:p>
        </p:txBody>
      </p:sp>
      <p:sp>
        <p:nvSpPr>
          <p:cNvPr id="46083" name="Rectangle 6"/>
          <p:cNvSpPr>
            <a:spLocks noChangeArrowheads="1"/>
          </p:cNvSpPr>
          <p:nvPr/>
        </p:nvSpPr>
        <p:spPr bwMode="auto">
          <a:xfrm>
            <a:off x="7172325" y="6372225"/>
            <a:ext cx="184150" cy="457200"/>
          </a:xfrm>
          <a:prstGeom prst="rect">
            <a:avLst/>
          </a:prstGeom>
          <a:noFill/>
          <a:ln w="9525">
            <a:noFill/>
            <a:miter lim="800000"/>
            <a:headEnd/>
            <a:tailEnd/>
          </a:ln>
        </p:spPr>
        <p:txBody>
          <a:bodyPr wrap="none">
            <a:prstTxWarp prst="textNoShape">
              <a:avLst/>
            </a:prstTxWarp>
            <a:spAutoFit/>
          </a:bodyPr>
          <a:lstStyle/>
          <a:p>
            <a:endParaRPr lang="de-DE"/>
          </a:p>
        </p:txBody>
      </p:sp>
      <p:sp>
        <p:nvSpPr>
          <p:cNvPr id="51207" name="Text Box 3"/>
          <p:cNvSpPr txBox="1">
            <a:spLocks noChangeArrowheads="1"/>
          </p:cNvSpPr>
          <p:nvPr/>
        </p:nvSpPr>
        <p:spPr bwMode="auto">
          <a:xfrm>
            <a:off x="76200" y="3505200"/>
            <a:ext cx="9093323" cy="2492990"/>
          </a:xfrm>
          <a:prstGeom prst="rect">
            <a:avLst/>
          </a:prstGeom>
          <a:noFill/>
          <a:ln w="9525">
            <a:noFill/>
            <a:miter lim="800000"/>
            <a:headEnd/>
            <a:tailEnd/>
          </a:ln>
        </p:spPr>
        <p:txBody>
          <a:bodyPr wrap="none">
            <a:prstTxWarp prst="textNoShape">
              <a:avLst/>
            </a:prstTxWarp>
            <a:spAutoFit/>
          </a:bodyPr>
          <a:lstStyle/>
          <a:p>
            <a:pPr marL="457200" indent="-457200" algn="l">
              <a:buFont typeface="Wingdings" pitchFamily="-72" charset="2"/>
              <a:buNone/>
            </a:pPr>
            <a:r>
              <a:rPr lang="de-DE" b="1" u="sng" dirty="0"/>
              <a:t>MERKE</a:t>
            </a:r>
          </a:p>
          <a:p>
            <a:pPr marL="457200" indent="-457200" algn="l">
              <a:buFont typeface="Wingdings" pitchFamily="-72" charset="2"/>
              <a:buNone/>
            </a:pPr>
            <a:r>
              <a:rPr lang="de-DE" dirty="0">
                <a:sym typeface="Wingdings" pitchFamily="-72" charset="2"/>
              </a:rPr>
              <a:t>   </a:t>
            </a:r>
            <a:r>
              <a:rPr lang="de-DE" b="1" dirty="0"/>
              <a:t>Rechtsfähig ist jede Person</a:t>
            </a:r>
            <a:r>
              <a:rPr lang="de-DE" dirty="0"/>
              <a:t>, auch ein Baby</a:t>
            </a:r>
          </a:p>
          <a:p>
            <a:pPr marL="457200" indent="-457200" algn="l">
              <a:buFont typeface="Wingdings" pitchFamily="-72" charset="2"/>
              <a:buNone/>
            </a:pPr>
            <a:r>
              <a:rPr lang="de-DE" dirty="0"/>
              <a:t>	</a:t>
            </a:r>
            <a:r>
              <a:rPr lang="de-DE" sz="2000" dirty="0"/>
              <a:t>es besitzt z.B. ein Bürgerrecht oder kann das Recht auf eine </a:t>
            </a:r>
          </a:p>
          <a:p>
            <a:pPr marL="457200" indent="-457200" algn="l">
              <a:buFont typeface="Wingdings" pitchFamily="-72" charset="2"/>
              <a:buNone/>
            </a:pPr>
            <a:r>
              <a:rPr lang="de-DE" sz="2000" dirty="0"/>
              <a:t>	eine Erbschaft erhalten</a:t>
            </a:r>
          </a:p>
          <a:p>
            <a:pPr marL="457200" indent="-457200" algn="l">
              <a:buFont typeface="Wingdings" pitchFamily="-72" charset="2"/>
              <a:buNone/>
            </a:pPr>
            <a:endParaRPr lang="de-DE" sz="2000" dirty="0"/>
          </a:p>
          <a:p>
            <a:pPr marL="457200" indent="-457200" algn="l">
              <a:buFont typeface="Wingdings" pitchFamily="-72" charset="2"/>
              <a:buChar char="è"/>
            </a:pPr>
            <a:r>
              <a:rPr lang="de-DE" sz="2000" dirty="0">
                <a:sym typeface="Wingdings" pitchFamily="-72" charset="2"/>
              </a:rPr>
              <a:t>Juristische Personen sind aller Rechte und Pflichten fähig, </a:t>
            </a:r>
          </a:p>
          <a:p>
            <a:pPr marL="457200" indent="-457200" algn="l">
              <a:buFont typeface="Wingdings" pitchFamily="-72" charset="2"/>
              <a:buNone/>
            </a:pPr>
            <a:r>
              <a:rPr lang="de-DE" sz="2000" dirty="0"/>
              <a:t>	die nicht die natürlichen Eigenschaften (Geschlecht, Alter, Verwandtschaft)</a:t>
            </a:r>
          </a:p>
          <a:p>
            <a:pPr marL="457200" indent="-457200" algn="l">
              <a:buFont typeface="Wingdings" pitchFamily="-72" charset="2"/>
              <a:buNone/>
            </a:pPr>
            <a:r>
              <a:rPr lang="de-DE" sz="2000" dirty="0"/>
              <a:t>	des Menschen zur Voraussetzung haben. (Art. 53 ZGB)</a:t>
            </a:r>
          </a:p>
        </p:txBody>
      </p:sp>
    </p:spTree>
    <p:extLst>
      <p:ext uri="{BB962C8B-B14F-4D97-AF65-F5344CB8AC3E}">
        <p14:creationId xmlns:p14="http://schemas.microsoft.com/office/powerpoint/2010/main" val="396825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idx="4294967295"/>
          </p:nvPr>
        </p:nvSpPr>
        <p:spPr>
          <a:xfrm>
            <a:off x="381000" y="274638"/>
            <a:ext cx="8229600" cy="1143000"/>
          </a:xfrm>
        </p:spPr>
        <p:txBody>
          <a:bodyPr/>
          <a:lstStyle/>
          <a:p>
            <a:r>
              <a:rPr lang="de-DE" sz="2500" dirty="0">
                <a:latin typeface="Arial" pitchFamily="-72" charset="0"/>
                <a:ea typeface="ＭＳ Ｐゴシック" pitchFamily="-72" charset="-128"/>
                <a:cs typeface="ＭＳ Ｐゴシック" pitchFamily="-72" charset="-128"/>
              </a:rPr>
              <a:t>Handlungsfähigkeit natürliche Personen (Art. 12 ZGB)</a:t>
            </a:r>
          </a:p>
        </p:txBody>
      </p:sp>
      <p:sp>
        <p:nvSpPr>
          <p:cNvPr id="48130" name="Text Box 3"/>
          <p:cNvSpPr txBox="1">
            <a:spLocks noChangeArrowheads="1"/>
          </p:cNvSpPr>
          <p:nvPr/>
        </p:nvSpPr>
        <p:spPr bwMode="auto">
          <a:xfrm>
            <a:off x="107504" y="1219200"/>
            <a:ext cx="8961884" cy="923330"/>
          </a:xfrm>
          <a:prstGeom prst="rect">
            <a:avLst/>
          </a:prstGeom>
          <a:noFill/>
          <a:ln w="9525">
            <a:noFill/>
            <a:miter lim="800000"/>
            <a:headEnd/>
            <a:tailEnd/>
          </a:ln>
        </p:spPr>
        <p:txBody>
          <a:bodyPr wrap="square">
            <a:prstTxWarp prst="textNoShape">
              <a:avLst/>
            </a:prstTxWarp>
            <a:spAutoFit/>
          </a:bodyPr>
          <a:lstStyle/>
          <a:p>
            <a:pPr marL="457200" indent="-457200">
              <a:buFont typeface="Arial" pitchFamily="-72" charset="0"/>
              <a:buNone/>
            </a:pPr>
            <a:endParaRPr lang="de-DE" dirty="0"/>
          </a:p>
          <a:p>
            <a:pPr marL="457200" indent="-457200" algn="l">
              <a:buFont typeface="Wingdings" pitchFamily="-72" charset="2"/>
              <a:buChar char="è"/>
            </a:pPr>
            <a:r>
              <a:rPr lang="de-DE" dirty="0">
                <a:sym typeface="Wingdings" pitchFamily="-72" charset="2"/>
              </a:rPr>
              <a:t>Fähigkeit, durch eigene Handlungen </a:t>
            </a:r>
            <a:r>
              <a:rPr lang="de-DE" b="1" dirty="0">
                <a:sym typeface="Wingdings" pitchFamily="-72" charset="2"/>
              </a:rPr>
              <a:t>Rechten und Pflichten</a:t>
            </a:r>
            <a:r>
              <a:rPr lang="de-DE" dirty="0">
                <a:sym typeface="Wingdings" pitchFamily="-72" charset="2"/>
              </a:rPr>
              <a:t> </a:t>
            </a:r>
            <a:r>
              <a:rPr lang="de-DE" b="1" dirty="0"/>
              <a:t>zu begründen</a:t>
            </a:r>
            <a:r>
              <a:rPr lang="de-DE" dirty="0"/>
              <a:t>, also Rechte und Pflichten aktiv zu schaffen und nicht nur passiv zu haben.  </a:t>
            </a:r>
          </a:p>
        </p:txBody>
      </p:sp>
      <p:sp>
        <p:nvSpPr>
          <p:cNvPr id="48131" name="Rectangle 4"/>
          <p:cNvSpPr>
            <a:spLocks noChangeArrowheads="1"/>
          </p:cNvSpPr>
          <p:nvPr/>
        </p:nvSpPr>
        <p:spPr bwMode="auto">
          <a:xfrm>
            <a:off x="7172325" y="6372225"/>
            <a:ext cx="184150" cy="457200"/>
          </a:xfrm>
          <a:prstGeom prst="rect">
            <a:avLst/>
          </a:prstGeom>
          <a:noFill/>
          <a:ln w="9525">
            <a:noFill/>
            <a:miter lim="800000"/>
            <a:headEnd/>
            <a:tailEnd/>
          </a:ln>
        </p:spPr>
        <p:txBody>
          <a:bodyPr wrap="none">
            <a:prstTxWarp prst="textNoShape">
              <a:avLst/>
            </a:prstTxWarp>
            <a:spAutoFit/>
          </a:bodyPr>
          <a:lstStyle/>
          <a:p>
            <a:endParaRPr lang="de-DE"/>
          </a:p>
        </p:txBody>
      </p:sp>
      <p:sp>
        <p:nvSpPr>
          <p:cNvPr id="48132" name="Text Box 3"/>
          <p:cNvSpPr txBox="1">
            <a:spLocks noChangeArrowheads="1"/>
          </p:cNvSpPr>
          <p:nvPr/>
        </p:nvSpPr>
        <p:spPr bwMode="auto">
          <a:xfrm>
            <a:off x="145963" y="2514600"/>
            <a:ext cx="8669425" cy="923330"/>
          </a:xfrm>
          <a:prstGeom prst="rect">
            <a:avLst/>
          </a:prstGeom>
          <a:noFill/>
          <a:ln w="9525">
            <a:noFill/>
            <a:miter lim="800000"/>
            <a:headEnd/>
            <a:tailEnd/>
          </a:ln>
        </p:spPr>
        <p:txBody>
          <a:bodyPr wrap="none">
            <a:prstTxWarp prst="textNoShape">
              <a:avLst/>
            </a:prstTxWarp>
            <a:spAutoFit/>
          </a:bodyPr>
          <a:lstStyle/>
          <a:p>
            <a:pPr marL="457200" indent="-457200">
              <a:buFont typeface="Arial" pitchFamily="-72" charset="0"/>
              <a:buNone/>
            </a:pPr>
            <a:endParaRPr lang="de-DE" dirty="0"/>
          </a:p>
          <a:p>
            <a:pPr marL="457200" indent="-457200" algn="l">
              <a:buFont typeface="Wingdings" pitchFamily="-72" charset="2"/>
              <a:buNone/>
            </a:pPr>
            <a:r>
              <a:rPr lang="de-DE" dirty="0">
                <a:sym typeface="Wingdings" pitchFamily="-72" charset="2"/>
              </a:rPr>
              <a:t>	Beispiele: </a:t>
            </a:r>
          </a:p>
          <a:p>
            <a:pPr marL="457200" indent="-457200" algn="l">
              <a:buFont typeface="Wingdings" pitchFamily="-72" charset="2"/>
              <a:buNone/>
            </a:pPr>
            <a:r>
              <a:rPr lang="de-DE" dirty="0">
                <a:sym typeface="Wingdings" pitchFamily="-72" charset="2"/>
              </a:rPr>
              <a:t>	Einen Mietvertrag </a:t>
            </a:r>
            <a:r>
              <a:rPr lang="de-DE" dirty="0" err="1">
                <a:sym typeface="Wingdings" pitchFamily="-72" charset="2"/>
              </a:rPr>
              <a:t>abschliessen</a:t>
            </a:r>
            <a:r>
              <a:rPr lang="de-DE" dirty="0">
                <a:sym typeface="Wingdings" pitchFamily="-72" charset="2"/>
              </a:rPr>
              <a:t>, ein Testament errichten. </a:t>
            </a:r>
            <a:endParaRPr lang="de-DE" dirty="0"/>
          </a:p>
        </p:txBody>
      </p:sp>
      <p:sp>
        <p:nvSpPr>
          <p:cNvPr id="53256" name="Text Box 3"/>
          <p:cNvSpPr txBox="1">
            <a:spLocks noChangeArrowheads="1"/>
          </p:cNvSpPr>
          <p:nvPr/>
        </p:nvSpPr>
        <p:spPr bwMode="auto">
          <a:xfrm>
            <a:off x="457200" y="4038600"/>
            <a:ext cx="8153400" cy="1754326"/>
          </a:xfrm>
          <a:prstGeom prst="rect">
            <a:avLst/>
          </a:prstGeom>
          <a:noFill/>
          <a:ln w="9525">
            <a:noFill/>
            <a:miter lim="800000"/>
            <a:headEnd/>
            <a:tailEnd/>
          </a:ln>
        </p:spPr>
        <p:txBody>
          <a:bodyPr wrap="square">
            <a:prstTxWarp prst="textNoShape">
              <a:avLst/>
            </a:prstTxWarp>
            <a:spAutoFit/>
          </a:bodyPr>
          <a:lstStyle/>
          <a:p>
            <a:pPr marL="457200" indent="-457200" algn="l">
              <a:buFont typeface="Wingdings" pitchFamily="-72" charset="2"/>
              <a:buNone/>
            </a:pPr>
            <a:r>
              <a:rPr lang="de-DE" b="1" u="sng" dirty="0"/>
              <a:t>MERKE</a:t>
            </a:r>
          </a:p>
          <a:p>
            <a:pPr marL="457200" indent="-457200" algn="l">
              <a:buFont typeface="Wingdings" pitchFamily="-72" charset="2"/>
              <a:buChar char="è"/>
            </a:pPr>
            <a:r>
              <a:rPr lang="de-DE" b="1" dirty="0"/>
              <a:t>Wer handlungsfähig ist, ist auch vertragsfähig, </a:t>
            </a:r>
            <a:r>
              <a:rPr lang="de-DE" dirty="0"/>
              <a:t>d.h. berechtigt, Verträge rechtsgültig </a:t>
            </a:r>
            <a:r>
              <a:rPr lang="de-DE" dirty="0" err="1"/>
              <a:t>abzuschliessen</a:t>
            </a:r>
            <a:r>
              <a:rPr lang="de-DE" dirty="0"/>
              <a:t>.  (= Geschäftsfähigkeit)</a:t>
            </a:r>
          </a:p>
          <a:p>
            <a:pPr algn="l"/>
            <a:endParaRPr lang="de-DE" dirty="0"/>
          </a:p>
          <a:p>
            <a:pPr marL="457200" indent="-457200" algn="l">
              <a:buFont typeface="Wingdings" pitchFamily="-72" charset="2"/>
              <a:buChar char="è"/>
            </a:pPr>
            <a:r>
              <a:rPr lang="de-DE" b="1" dirty="0"/>
              <a:t>Wer handlungsfähig ist, ist auch deliktfähig, </a:t>
            </a:r>
            <a:r>
              <a:rPr lang="de-DE" dirty="0"/>
              <a:t>d.h. er trägt</a:t>
            </a:r>
          </a:p>
          <a:p>
            <a:pPr marL="457200" indent="-457200" algn="l">
              <a:buFont typeface="Wingdings" pitchFamily="-72" charset="2"/>
              <a:buNone/>
            </a:pPr>
            <a:r>
              <a:rPr lang="de-DE" b="1" dirty="0"/>
              <a:t>	</a:t>
            </a:r>
            <a:r>
              <a:rPr lang="de-DE" dirty="0"/>
              <a:t>die voll rechtliche Verantwortung für unerlaubtes Verhalten.</a:t>
            </a:r>
            <a:endParaRPr lang="de-DE" b="1" dirty="0"/>
          </a:p>
        </p:txBody>
      </p:sp>
    </p:spTree>
    <p:extLst>
      <p:ext uri="{BB962C8B-B14F-4D97-AF65-F5344CB8AC3E}">
        <p14:creationId xmlns:p14="http://schemas.microsoft.com/office/powerpoint/2010/main" val="13754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p:cNvSpPr>
          <p:nvPr>
            <p:ph type="title" idx="4294967295"/>
          </p:nvPr>
        </p:nvSpPr>
        <p:spPr>
          <a:xfrm>
            <a:off x="457200" y="274638"/>
            <a:ext cx="7571184" cy="1143000"/>
          </a:xfrm>
        </p:spPr>
        <p:txBody>
          <a:bodyPr/>
          <a:lstStyle/>
          <a:p>
            <a:r>
              <a:rPr lang="de-DE" sz="3000" dirty="0">
                <a:latin typeface="Arial" pitchFamily="-72" charset="0"/>
                <a:ea typeface="ＭＳ Ｐゴシック" pitchFamily="-72" charset="-128"/>
                <a:cs typeface="ＭＳ Ｐゴシック" pitchFamily="-72" charset="-128"/>
              </a:rPr>
              <a:t>Handlungsfähigkeit Voraussetzungen</a:t>
            </a:r>
          </a:p>
        </p:txBody>
      </p:sp>
      <p:sp>
        <p:nvSpPr>
          <p:cNvPr id="50178" name="Rectangle 4"/>
          <p:cNvSpPr>
            <a:spLocks noChangeArrowheads="1"/>
          </p:cNvSpPr>
          <p:nvPr/>
        </p:nvSpPr>
        <p:spPr bwMode="auto">
          <a:xfrm>
            <a:off x="7172325" y="6372225"/>
            <a:ext cx="184150" cy="457200"/>
          </a:xfrm>
          <a:prstGeom prst="rect">
            <a:avLst/>
          </a:prstGeom>
          <a:noFill/>
          <a:ln w="9525">
            <a:noFill/>
            <a:miter lim="800000"/>
            <a:headEnd/>
            <a:tailEnd/>
          </a:ln>
        </p:spPr>
        <p:txBody>
          <a:bodyPr wrap="none">
            <a:prstTxWarp prst="textNoShape">
              <a:avLst/>
            </a:prstTxWarp>
            <a:spAutoFit/>
          </a:bodyPr>
          <a:lstStyle/>
          <a:p>
            <a:endParaRPr lang="de-DE"/>
          </a:p>
        </p:txBody>
      </p:sp>
      <p:pic>
        <p:nvPicPr>
          <p:cNvPr id="50179" name="Picture 7"/>
          <p:cNvPicPr>
            <a:picLocks noChangeAspect="1" noChangeArrowheads="1"/>
          </p:cNvPicPr>
          <p:nvPr/>
        </p:nvPicPr>
        <p:blipFill>
          <a:blip r:embed="rId3"/>
          <a:srcRect/>
          <a:stretch>
            <a:fillRect/>
          </a:stretch>
        </p:blipFill>
        <p:spPr bwMode="auto">
          <a:xfrm>
            <a:off x="1644650" y="1447800"/>
            <a:ext cx="5854700" cy="2705100"/>
          </a:xfrm>
          <a:prstGeom prst="rect">
            <a:avLst/>
          </a:prstGeom>
          <a:noFill/>
          <a:ln w="9525">
            <a:noFill/>
            <a:miter lim="800000"/>
            <a:headEnd/>
            <a:tailEnd/>
          </a:ln>
        </p:spPr>
      </p:pic>
      <p:sp>
        <p:nvSpPr>
          <p:cNvPr id="50180" name="Text Box 8"/>
          <p:cNvSpPr txBox="1">
            <a:spLocks noChangeArrowheads="1"/>
          </p:cNvSpPr>
          <p:nvPr/>
        </p:nvSpPr>
        <p:spPr bwMode="auto">
          <a:xfrm>
            <a:off x="288925" y="4157663"/>
            <a:ext cx="3919538" cy="641350"/>
          </a:xfrm>
          <a:prstGeom prst="rect">
            <a:avLst/>
          </a:prstGeom>
          <a:noFill/>
          <a:ln w="9525">
            <a:noFill/>
            <a:miter lim="800000"/>
            <a:headEnd/>
            <a:tailEnd/>
          </a:ln>
        </p:spPr>
        <p:txBody>
          <a:bodyPr wrap="none">
            <a:prstTxWarp prst="textNoShape">
              <a:avLst/>
            </a:prstTxWarp>
            <a:spAutoFit/>
          </a:bodyPr>
          <a:lstStyle/>
          <a:p>
            <a:pPr algn="l"/>
            <a:r>
              <a:rPr lang="de-DE" sz="1800" dirty="0"/>
              <a:t>Volljährig ist, wer das 18. Lebensjahr</a:t>
            </a:r>
          </a:p>
          <a:p>
            <a:pPr algn="l"/>
            <a:r>
              <a:rPr lang="de-DE" sz="1800" dirty="0"/>
              <a:t>zurückgelegt hat. </a:t>
            </a:r>
          </a:p>
        </p:txBody>
      </p:sp>
      <p:sp>
        <p:nvSpPr>
          <p:cNvPr id="50181" name="Text Box 9"/>
          <p:cNvSpPr txBox="1">
            <a:spLocks noChangeArrowheads="1"/>
          </p:cNvSpPr>
          <p:nvPr/>
        </p:nvSpPr>
        <p:spPr bwMode="auto">
          <a:xfrm>
            <a:off x="4724400" y="4159250"/>
            <a:ext cx="4021138" cy="2014538"/>
          </a:xfrm>
          <a:prstGeom prst="rect">
            <a:avLst/>
          </a:prstGeom>
          <a:noFill/>
          <a:ln w="9525">
            <a:noFill/>
            <a:miter lim="800000"/>
            <a:headEnd/>
            <a:tailEnd/>
          </a:ln>
        </p:spPr>
        <p:txBody>
          <a:bodyPr wrap="none">
            <a:prstTxWarp prst="textNoShape">
              <a:avLst/>
            </a:prstTxWarp>
            <a:spAutoFit/>
          </a:bodyPr>
          <a:lstStyle/>
          <a:p>
            <a:pPr algn="l"/>
            <a:r>
              <a:rPr lang="de-DE" sz="1800" dirty="0"/>
              <a:t>Urteilsfähig ist, wer </a:t>
            </a:r>
            <a:r>
              <a:rPr lang="de-DE" sz="1800" dirty="0" err="1"/>
              <a:t>vernunftgemäss</a:t>
            </a:r>
            <a:r>
              <a:rPr lang="de-DE" sz="1800" dirty="0"/>
              <a:t> </a:t>
            </a:r>
          </a:p>
          <a:p>
            <a:pPr algn="l"/>
            <a:r>
              <a:rPr lang="de-DE" sz="1800" dirty="0"/>
              <a:t>handeln kann. </a:t>
            </a:r>
          </a:p>
          <a:p>
            <a:pPr algn="l"/>
            <a:endParaRPr lang="de-DE" sz="1800" dirty="0"/>
          </a:p>
          <a:p>
            <a:pPr algn="l"/>
            <a:r>
              <a:rPr lang="de-DE" sz="1800" dirty="0"/>
              <a:t>Gründe für fehlende Urteilsfähigkeit:</a:t>
            </a:r>
          </a:p>
          <a:p>
            <a:pPr algn="l"/>
            <a:r>
              <a:rPr lang="de-DE" sz="1800" dirty="0"/>
              <a:t>Kindesalter, geistige Behinderung, </a:t>
            </a:r>
          </a:p>
          <a:p>
            <a:pPr algn="l"/>
            <a:r>
              <a:rPr lang="de-DE" sz="1800" dirty="0"/>
              <a:t>psychische Störung, Rausch oder</a:t>
            </a:r>
          </a:p>
          <a:p>
            <a:pPr algn="l"/>
            <a:r>
              <a:rPr lang="de-DE" sz="1800" dirty="0"/>
              <a:t>ähnliche Zustände (Drogen, Schock). </a:t>
            </a:r>
          </a:p>
        </p:txBody>
      </p:sp>
    </p:spTree>
    <p:extLst>
      <p:ext uri="{BB962C8B-B14F-4D97-AF65-F5344CB8AC3E}">
        <p14:creationId xmlns:p14="http://schemas.microsoft.com/office/powerpoint/2010/main" val="461534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a:defRPr/>
            </a:pPr>
            <a:fld id="{28A53D92-7B88-4DFD-B6BC-DA914540DCD8}" type="datetime1">
              <a:rPr lang="en-GB" smtClean="0"/>
              <a:pPr>
                <a:defRPr/>
              </a:pPr>
              <a:t>07/11/2017</a:t>
            </a:fld>
            <a:endParaRPr lang="en-GB" dirty="0"/>
          </a:p>
        </p:txBody>
      </p:sp>
      <p:sp>
        <p:nvSpPr>
          <p:cNvPr id="3" name="Foliennummernplatzhalter 2"/>
          <p:cNvSpPr>
            <a:spLocks noGrp="1"/>
          </p:cNvSpPr>
          <p:nvPr>
            <p:ph type="sldNum" sz="quarter" idx="12"/>
          </p:nvPr>
        </p:nvSpPr>
        <p:spPr/>
        <p:txBody>
          <a:bodyPr/>
          <a:lstStyle/>
          <a:p>
            <a:fld id="{27029D5F-F269-43DA-952A-B3B4BA316B5D}" type="slidenum">
              <a:rPr lang="en-GB" altLang="de-DE" smtClean="0"/>
              <a:pPr/>
              <a:t>37</a:t>
            </a:fld>
            <a:endParaRPr lang="en-GB" altLang="de-DE"/>
          </a:p>
        </p:txBody>
      </p:sp>
      <p:sp>
        <p:nvSpPr>
          <p:cNvPr id="5" name="Rechteck 4"/>
          <p:cNvSpPr/>
          <p:nvPr/>
        </p:nvSpPr>
        <p:spPr>
          <a:xfrm>
            <a:off x="1043608" y="678468"/>
            <a:ext cx="7200800" cy="446276"/>
          </a:xfrm>
          <a:prstGeom prst="rect">
            <a:avLst/>
          </a:prstGeom>
        </p:spPr>
        <p:txBody>
          <a:bodyPr wrap="square">
            <a:spAutoFit/>
          </a:bodyPr>
          <a:lstStyle/>
          <a:p>
            <a:pPr algn="l"/>
            <a:r>
              <a:rPr lang="de-DE" sz="2300" dirty="0"/>
              <a:t>Abstufungen der Handlungsfähigkeit</a:t>
            </a:r>
            <a:endParaRPr lang="de-CH" sz="2300" dirty="0"/>
          </a:p>
        </p:txBody>
      </p:sp>
      <p:pic>
        <p:nvPicPr>
          <p:cNvPr id="6" name="Grafik 5"/>
          <p:cNvPicPr>
            <a:picLocks noChangeAspect="1"/>
          </p:cNvPicPr>
          <p:nvPr/>
        </p:nvPicPr>
        <p:blipFill>
          <a:blip r:embed="rId2"/>
          <a:stretch>
            <a:fillRect/>
          </a:stretch>
        </p:blipFill>
        <p:spPr>
          <a:xfrm>
            <a:off x="985799" y="1521516"/>
            <a:ext cx="7172401" cy="3814967"/>
          </a:xfrm>
          <a:prstGeom prst="rect">
            <a:avLst/>
          </a:prstGeom>
        </p:spPr>
      </p:pic>
    </p:spTree>
    <p:extLst>
      <p:ext uri="{BB962C8B-B14F-4D97-AF65-F5344CB8AC3E}">
        <p14:creationId xmlns:p14="http://schemas.microsoft.com/office/powerpoint/2010/main" val="844113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a:defRPr/>
            </a:pPr>
            <a:fld id="{28A53D92-7B88-4DFD-B6BC-DA914540DCD8}" type="datetime1">
              <a:rPr lang="en-GB" smtClean="0"/>
              <a:pPr>
                <a:defRPr/>
              </a:pPr>
              <a:t>07/11/2017</a:t>
            </a:fld>
            <a:endParaRPr lang="en-GB" dirty="0"/>
          </a:p>
        </p:txBody>
      </p:sp>
      <p:sp>
        <p:nvSpPr>
          <p:cNvPr id="3" name="Foliennummernplatzhalter 2"/>
          <p:cNvSpPr>
            <a:spLocks noGrp="1"/>
          </p:cNvSpPr>
          <p:nvPr>
            <p:ph type="sldNum" sz="quarter" idx="12"/>
          </p:nvPr>
        </p:nvSpPr>
        <p:spPr/>
        <p:txBody>
          <a:bodyPr/>
          <a:lstStyle/>
          <a:p>
            <a:fld id="{27029D5F-F269-43DA-952A-B3B4BA316B5D}" type="slidenum">
              <a:rPr lang="en-GB" altLang="de-DE" smtClean="0"/>
              <a:pPr/>
              <a:t>38</a:t>
            </a:fld>
            <a:endParaRPr lang="en-GB" altLang="de-DE"/>
          </a:p>
        </p:txBody>
      </p:sp>
      <p:sp>
        <p:nvSpPr>
          <p:cNvPr id="5" name="Rechteck 4"/>
          <p:cNvSpPr/>
          <p:nvPr/>
        </p:nvSpPr>
        <p:spPr>
          <a:xfrm>
            <a:off x="1043608" y="678468"/>
            <a:ext cx="7200800" cy="446276"/>
          </a:xfrm>
          <a:prstGeom prst="rect">
            <a:avLst/>
          </a:prstGeom>
        </p:spPr>
        <p:txBody>
          <a:bodyPr wrap="square">
            <a:spAutoFit/>
          </a:bodyPr>
          <a:lstStyle/>
          <a:p>
            <a:pPr algn="l"/>
            <a:r>
              <a:rPr lang="de-DE" sz="2300" dirty="0"/>
              <a:t>Einschränkung der Handlungsfähigkeit</a:t>
            </a:r>
            <a:endParaRPr lang="de-CH" sz="2300" dirty="0"/>
          </a:p>
        </p:txBody>
      </p:sp>
      <p:pic>
        <p:nvPicPr>
          <p:cNvPr id="4" name="Grafik 3"/>
          <p:cNvPicPr>
            <a:picLocks noChangeAspect="1"/>
          </p:cNvPicPr>
          <p:nvPr/>
        </p:nvPicPr>
        <p:blipFill>
          <a:blip r:embed="rId2"/>
          <a:stretch>
            <a:fillRect/>
          </a:stretch>
        </p:blipFill>
        <p:spPr>
          <a:xfrm>
            <a:off x="861364" y="1628800"/>
            <a:ext cx="7455052" cy="3773032"/>
          </a:xfrm>
          <a:prstGeom prst="rect">
            <a:avLst/>
          </a:prstGeom>
        </p:spPr>
      </p:pic>
    </p:spTree>
    <p:extLst>
      <p:ext uri="{BB962C8B-B14F-4D97-AF65-F5344CB8AC3E}">
        <p14:creationId xmlns:p14="http://schemas.microsoft.com/office/powerpoint/2010/main" val="2199806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Rechtsordnung</a:t>
            </a:r>
          </a:p>
        </p:txBody>
      </p:sp>
      <p:sp>
        <p:nvSpPr>
          <p:cNvPr id="3" name="Inhaltsplatzhalter 2"/>
          <p:cNvSpPr>
            <a:spLocks noGrp="1"/>
          </p:cNvSpPr>
          <p:nvPr>
            <p:ph idx="1"/>
          </p:nvPr>
        </p:nvSpPr>
        <p:spPr/>
        <p:txBody>
          <a:bodyPr/>
          <a:lstStyle/>
          <a:p>
            <a:pPr marL="0" indent="0">
              <a:buNone/>
            </a:pPr>
            <a:endParaRPr lang="de-CH" sz="2000" dirty="0"/>
          </a:p>
          <a:p>
            <a:pPr marL="0" indent="0">
              <a:buNone/>
            </a:pPr>
            <a:r>
              <a:rPr lang="de-CH" sz="2000" dirty="0"/>
              <a:t>Die Vielzahl der Rechtsvorschriften, die neben Sitte und Moral unser</a:t>
            </a:r>
          </a:p>
          <a:p>
            <a:pPr marL="0" indent="0">
              <a:buNone/>
            </a:pPr>
            <a:endParaRPr lang="de-CH" sz="2000" dirty="0"/>
          </a:p>
          <a:p>
            <a:pPr marL="0" indent="0">
              <a:buNone/>
            </a:pPr>
            <a:r>
              <a:rPr lang="de-CH" sz="2000" dirty="0"/>
              <a:t>Zusammenleben regeln, bilden die Rechtsordnung. </a:t>
            </a:r>
            <a:endParaRPr lang="de-CH" sz="2500" dirty="0"/>
          </a:p>
          <a:p>
            <a:pPr marL="0" indent="0">
              <a:buNone/>
            </a:pPr>
            <a:endParaRPr lang="de-CH" sz="2500" dirty="0"/>
          </a:p>
          <a:p>
            <a:pPr marL="0" indent="0">
              <a:buNone/>
            </a:pPr>
            <a:endParaRPr lang="de-CH" sz="2000" dirty="0"/>
          </a:p>
          <a:p>
            <a:pPr marL="0" indent="0">
              <a:buNone/>
            </a:pPr>
            <a:endParaRPr lang="de-CH" sz="2000" dirty="0"/>
          </a:p>
          <a:p>
            <a:pPr marL="0" indent="0">
              <a:buNone/>
            </a:pPr>
            <a:endParaRPr lang="de-CH" dirty="0"/>
          </a:p>
        </p:txBody>
      </p:sp>
      <p:sp>
        <p:nvSpPr>
          <p:cNvPr id="4" name="Datumsplatzhalter 3"/>
          <p:cNvSpPr>
            <a:spLocks noGrp="1"/>
          </p:cNvSpPr>
          <p:nvPr>
            <p:ph type="dt" sz="half" idx="10"/>
          </p:nvPr>
        </p:nvSpPr>
        <p:spPr/>
        <p:txBody>
          <a:bodyPr/>
          <a:lstStyle/>
          <a:p>
            <a:pPr>
              <a:defRPr/>
            </a:pPr>
            <a:fld id="{585F3DE6-BF07-4CD2-902E-A859DE4F607B}" type="datetime1">
              <a:rPr lang="en-GB" smtClean="0"/>
              <a:pPr>
                <a:defRPr/>
              </a:pPr>
              <a:t>07/11/2017</a:t>
            </a:fld>
            <a:endParaRPr lang="en-GB"/>
          </a:p>
        </p:txBody>
      </p:sp>
      <p:sp>
        <p:nvSpPr>
          <p:cNvPr id="5" name="Fußzeilenplatzhalter 4"/>
          <p:cNvSpPr>
            <a:spLocks noGrp="1"/>
          </p:cNvSpPr>
          <p:nvPr>
            <p:ph type="ftr" sz="quarter" idx="11"/>
          </p:nvPr>
        </p:nvSpPr>
        <p:spPr/>
        <p:txBody>
          <a:bodyPr/>
          <a:lstStyle/>
          <a:p>
            <a:pPr>
              <a:defRPr/>
            </a:pPr>
            <a:r>
              <a:rPr lang="en-GB" dirty="0" err="1"/>
              <a:t>sa</a:t>
            </a:r>
            <a:endParaRPr lang="en-GB" dirty="0"/>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4</a:t>
            </a:fld>
            <a:endParaRPr lang="en-GB" altLang="de-DE"/>
          </a:p>
        </p:txBody>
      </p:sp>
    </p:spTree>
    <p:extLst>
      <p:ext uri="{BB962C8B-B14F-4D97-AF65-F5344CB8AC3E}">
        <p14:creationId xmlns:p14="http://schemas.microsoft.com/office/powerpoint/2010/main" val="4065490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44624"/>
            <a:ext cx="8229600" cy="1143000"/>
          </a:xfrm>
        </p:spPr>
        <p:txBody>
          <a:bodyPr/>
          <a:lstStyle/>
          <a:p>
            <a:r>
              <a:rPr lang="de-CH" sz="4000" dirty="0"/>
              <a:t>Rechtsquellen (Art. 1 ZGB)</a:t>
            </a:r>
          </a:p>
        </p:txBody>
      </p:sp>
      <p:sp>
        <p:nvSpPr>
          <p:cNvPr id="3" name="Inhaltsplatzhalter 2"/>
          <p:cNvSpPr>
            <a:spLocks noGrp="1"/>
          </p:cNvSpPr>
          <p:nvPr>
            <p:ph idx="1"/>
          </p:nvPr>
        </p:nvSpPr>
        <p:spPr>
          <a:xfrm>
            <a:off x="457200" y="1124744"/>
            <a:ext cx="8229600" cy="1540768"/>
          </a:xfrm>
        </p:spPr>
        <p:txBody>
          <a:bodyPr/>
          <a:lstStyle/>
          <a:p>
            <a:pPr marL="0" indent="0">
              <a:buNone/>
            </a:pPr>
            <a:r>
              <a:rPr lang="de-CH" sz="2500" b="1" dirty="0"/>
              <a:t>Geschriebenes Recht: </a:t>
            </a:r>
          </a:p>
          <a:p>
            <a:pPr marL="0" indent="0">
              <a:buNone/>
            </a:pPr>
            <a:r>
              <a:rPr lang="de-CH" sz="2000" dirty="0"/>
              <a:t>Alle Rechtsregeln, die von der dafür zuständigen Behörde erlassen worden sein. </a:t>
            </a:r>
          </a:p>
          <a:p>
            <a:pPr marL="0" indent="0">
              <a:buNone/>
            </a:pPr>
            <a:endParaRPr lang="de-CH" dirty="0"/>
          </a:p>
        </p:txBody>
      </p:sp>
      <p:sp>
        <p:nvSpPr>
          <p:cNvPr id="4" name="Datumsplatzhalter 3"/>
          <p:cNvSpPr>
            <a:spLocks noGrp="1"/>
          </p:cNvSpPr>
          <p:nvPr>
            <p:ph type="dt" sz="half" idx="10"/>
          </p:nvPr>
        </p:nvSpPr>
        <p:spPr/>
        <p:txBody>
          <a:bodyPr/>
          <a:lstStyle/>
          <a:p>
            <a:pPr>
              <a:defRPr/>
            </a:pPr>
            <a:fld id="{585F3DE6-BF07-4CD2-902E-A859DE4F607B}" type="datetime1">
              <a:rPr lang="en-GB" smtClean="0"/>
              <a:pPr>
                <a:defRPr/>
              </a:pPr>
              <a:t>07/11/2017</a:t>
            </a:fld>
            <a:endParaRPr lang="en-GB"/>
          </a:p>
        </p:txBody>
      </p:sp>
      <p:sp>
        <p:nvSpPr>
          <p:cNvPr id="5" name="Fußzeilenplatzhalter 4"/>
          <p:cNvSpPr>
            <a:spLocks noGrp="1"/>
          </p:cNvSpPr>
          <p:nvPr>
            <p:ph type="ftr" sz="quarter" idx="11"/>
          </p:nvPr>
        </p:nvSpPr>
        <p:spPr/>
        <p:txBody>
          <a:bodyPr/>
          <a:lstStyle/>
          <a:p>
            <a:pPr>
              <a:defRPr/>
            </a:pPr>
            <a:r>
              <a:rPr lang="en-GB" dirty="0" err="1"/>
              <a:t>sa</a:t>
            </a:r>
            <a:endParaRPr lang="en-GB" dirty="0"/>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5</a:t>
            </a:fld>
            <a:endParaRPr lang="en-GB" altLang="de-DE"/>
          </a:p>
        </p:txBody>
      </p:sp>
      <p:sp>
        <p:nvSpPr>
          <p:cNvPr id="7" name="Inhaltsplatzhalter 2"/>
          <p:cNvSpPr txBox="1">
            <a:spLocks/>
          </p:cNvSpPr>
          <p:nvPr/>
        </p:nvSpPr>
        <p:spPr bwMode="auto">
          <a:xfrm>
            <a:off x="467544" y="2420888"/>
            <a:ext cx="8229600" cy="15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de-CH" sz="2500" b="1" kern="0" dirty="0"/>
              <a:t>Gewohnheitsrecht: </a:t>
            </a:r>
          </a:p>
          <a:p>
            <a:pPr marL="0" indent="0">
              <a:buFontTx/>
              <a:buNone/>
            </a:pPr>
            <a:r>
              <a:rPr lang="de-CH" sz="2000" kern="0" dirty="0"/>
              <a:t>Ungeschriebene Regeln, die nach langer Zeit der Anwendung zu Recht geworden sind, weil die Gesellschaft sie als Recht anerkannt hat.</a:t>
            </a:r>
          </a:p>
          <a:p>
            <a:pPr marL="0" indent="0">
              <a:buFontTx/>
              <a:buNone/>
            </a:pPr>
            <a:endParaRPr lang="de-CH" kern="0" dirty="0"/>
          </a:p>
        </p:txBody>
      </p:sp>
      <p:sp>
        <p:nvSpPr>
          <p:cNvPr id="9" name="Inhaltsplatzhalter 2"/>
          <p:cNvSpPr txBox="1">
            <a:spLocks/>
          </p:cNvSpPr>
          <p:nvPr/>
        </p:nvSpPr>
        <p:spPr bwMode="auto">
          <a:xfrm>
            <a:off x="467544" y="3861048"/>
            <a:ext cx="82296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de-CH" sz="2500" b="1" kern="0" dirty="0"/>
              <a:t>Richterrecht und Rechtslehre: </a:t>
            </a:r>
          </a:p>
          <a:p>
            <a:pPr marL="0" indent="0">
              <a:buFontTx/>
              <a:buNone/>
            </a:pPr>
            <a:r>
              <a:rPr lang="de-CH" sz="2000" kern="0" dirty="0"/>
              <a:t>(1) Urteilsbegründung eines übergeordneten Gerichts ist für ein untergeordnetes Gericht wegweisend bei der Beurteilung eines ähnlichen Rechtfalls.</a:t>
            </a:r>
          </a:p>
          <a:p>
            <a:pPr marL="0" indent="0">
              <a:buFontTx/>
              <a:buNone/>
            </a:pPr>
            <a:endParaRPr lang="de-CH" sz="1000" kern="0" dirty="0"/>
          </a:p>
          <a:p>
            <a:pPr marL="0" indent="0">
              <a:buFontTx/>
              <a:buNone/>
            </a:pPr>
            <a:r>
              <a:rPr lang="de-CH" sz="2000" kern="0" dirty="0"/>
              <a:t>(2) Die von der Lehre geäusserte Meinungen, die in der rechtswissenschaftlichen Literatur anerkannt sind. </a:t>
            </a:r>
          </a:p>
          <a:p>
            <a:pPr marL="0" indent="0">
              <a:buFontTx/>
              <a:buNone/>
            </a:pPr>
            <a:endParaRPr lang="de-CH" sz="2000" kern="0" dirty="0"/>
          </a:p>
          <a:p>
            <a:pPr marL="0" indent="0">
              <a:buFontTx/>
              <a:buNone/>
            </a:pPr>
            <a:endParaRPr lang="de-CH" sz="2000" kern="0" dirty="0"/>
          </a:p>
          <a:p>
            <a:pPr marL="0" indent="0">
              <a:buFontTx/>
              <a:buNone/>
            </a:pPr>
            <a:endParaRPr lang="de-CH" sz="2000" kern="0" dirty="0"/>
          </a:p>
          <a:p>
            <a:pPr marL="0" indent="0">
              <a:buFontTx/>
              <a:buNone/>
            </a:pPr>
            <a:endParaRPr lang="de-CH" kern="0" dirty="0"/>
          </a:p>
        </p:txBody>
      </p:sp>
    </p:spTree>
    <p:extLst>
      <p:ext uri="{BB962C8B-B14F-4D97-AF65-F5344CB8AC3E}">
        <p14:creationId xmlns:p14="http://schemas.microsoft.com/office/powerpoint/2010/main" val="49723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 10" descr="ppt_gesetzesbaum.jpg"/>
          <p:cNvPicPr>
            <a:picLocks noChangeAspect="1"/>
          </p:cNvPicPr>
          <p:nvPr/>
        </p:nvPicPr>
        <p:blipFill rotWithShape="1">
          <a:blip r:embed="rId3">
            <a:extLst>
              <a:ext uri="{28A0092B-C50C-407E-A947-70E740481C1C}">
                <a14:useLocalDpi xmlns:a14="http://schemas.microsoft.com/office/drawing/2010/main" val="0"/>
              </a:ext>
            </a:extLst>
          </a:blip>
          <a:srcRect b="8195"/>
          <a:stretch/>
        </p:blipFill>
        <p:spPr>
          <a:xfrm>
            <a:off x="3828859" y="1367604"/>
            <a:ext cx="4394620" cy="5112571"/>
          </a:xfrm>
          <a:prstGeom prst="rect">
            <a:avLst/>
          </a:prstGeom>
        </p:spPr>
      </p:pic>
      <p:sp>
        <p:nvSpPr>
          <p:cNvPr id="12" name="Textfeld 15"/>
          <p:cNvSpPr txBox="1">
            <a:spLocks noChangeArrowheads="1"/>
          </p:cNvSpPr>
          <p:nvPr/>
        </p:nvSpPr>
        <p:spPr bwMode="auto">
          <a:xfrm>
            <a:off x="3176907" y="3421187"/>
            <a:ext cx="1392713" cy="309991"/>
          </a:xfrm>
          <a:prstGeom prst="rect">
            <a:avLst/>
          </a:prstGeom>
          <a:solidFill>
            <a:srgbClr val="F9CE84"/>
          </a:solidFill>
          <a:ln>
            <a:solidFill>
              <a:schemeClr val="tx1"/>
            </a:solidFill>
          </a:ln>
        </p:spPr>
        <p:txBody>
          <a:bodyPr lIns="0" tIns="0" rIns="0" bIns="0" anchor="ct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DE" sz="1600" dirty="0">
                <a:latin typeface="Comic Sans MS" charset="0"/>
              </a:rPr>
              <a:t>Gesetze</a:t>
            </a:r>
          </a:p>
        </p:txBody>
      </p:sp>
      <p:sp>
        <p:nvSpPr>
          <p:cNvPr id="13" name="Textfeld 17"/>
          <p:cNvSpPr txBox="1">
            <a:spLocks noChangeArrowheads="1"/>
          </p:cNvSpPr>
          <p:nvPr/>
        </p:nvSpPr>
        <p:spPr bwMode="auto">
          <a:xfrm>
            <a:off x="3176907" y="5227597"/>
            <a:ext cx="1392713" cy="308493"/>
          </a:xfrm>
          <a:prstGeom prst="rect">
            <a:avLst/>
          </a:prstGeom>
          <a:solidFill>
            <a:srgbClr val="F9CE84"/>
          </a:solidFill>
          <a:ln>
            <a:solidFill>
              <a:schemeClr val="tx1"/>
            </a:solidFill>
          </a:ln>
        </p:spPr>
        <p:txBody>
          <a:bodyPr lIns="0" tIns="0" rIns="0" bIns="0" anchor="ct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DE" sz="1600" dirty="0">
                <a:latin typeface="Comic Sans MS" charset="0"/>
              </a:rPr>
              <a:t>Verfassung</a:t>
            </a:r>
          </a:p>
        </p:txBody>
      </p:sp>
      <p:sp>
        <p:nvSpPr>
          <p:cNvPr id="14" name="Textfeld 18"/>
          <p:cNvSpPr txBox="1">
            <a:spLocks noChangeArrowheads="1"/>
          </p:cNvSpPr>
          <p:nvPr/>
        </p:nvSpPr>
        <p:spPr bwMode="auto">
          <a:xfrm>
            <a:off x="7356174" y="5227597"/>
            <a:ext cx="1392713" cy="308493"/>
          </a:xfrm>
          <a:prstGeom prst="rect">
            <a:avLst/>
          </a:prstGeom>
          <a:solidFill>
            <a:schemeClr val="bg1">
              <a:lumMod val="75000"/>
            </a:schemeClr>
          </a:solidFill>
          <a:ln>
            <a:solidFill>
              <a:schemeClr val="tx1"/>
            </a:solidFill>
          </a:ln>
        </p:spPr>
        <p:txBody>
          <a:bodyPr lIns="0" tIns="0" rIns="0" bIns="0" anchor="ct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DE" sz="1600">
                <a:latin typeface="Comic Sans MS" charset="0"/>
              </a:rPr>
              <a:t>Volk</a:t>
            </a:r>
          </a:p>
        </p:txBody>
      </p:sp>
      <p:sp>
        <p:nvSpPr>
          <p:cNvPr id="15" name="Textfeld 19"/>
          <p:cNvSpPr txBox="1">
            <a:spLocks noChangeArrowheads="1"/>
          </p:cNvSpPr>
          <p:nvPr/>
        </p:nvSpPr>
        <p:spPr bwMode="auto">
          <a:xfrm>
            <a:off x="7356174" y="3421187"/>
            <a:ext cx="1392713" cy="309991"/>
          </a:xfrm>
          <a:prstGeom prst="rect">
            <a:avLst/>
          </a:prstGeom>
          <a:solidFill>
            <a:schemeClr val="bg1">
              <a:lumMod val="75000"/>
            </a:schemeClr>
          </a:solidFill>
          <a:ln>
            <a:solidFill>
              <a:schemeClr val="tx1"/>
            </a:solidFill>
          </a:ln>
        </p:spPr>
        <p:txBody>
          <a:bodyPr lIns="0" tIns="0" rIns="0" bIns="0" anchor="ct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DE" sz="1600">
                <a:latin typeface="Comic Sans MS" charset="0"/>
              </a:rPr>
              <a:t>Parlament</a:t>
            </a:r>
            <a:endParaRPr lang="de-DE" sz="1600" dirty="0">
              <a:latin typeface="Comic Sans MS" charset="0"/>
            </a:endParaRPr>
          </a:p>
        </p:txBody>
      </p:sp>
      <p:sp>
        <p:nvSpPr>
          <p:cNvPr id="16" name="Textfeld 20"/>
          <p:cNvSpPr txBox="1">
            <a:spLocks noChangeArrowheads="1"/>
          </p:cNvSpPr>
          <p:nvPr/>
        </p:nvSpPr>
        <p:spPr bwMode="auto">
          <a:xfrm>
            <a:off x="7356174" y="2311275"/>
            <a:ext cx="1392713" cy="309991"/>
          </a:xfrm>
          <a:prstGeom prst="rect">
            <a:avLst/>
          </a:prstGeom>
          <a:solidFill>
            <a:schemeClr val="bg1">
              <a:lumMod val="75000"/>
            </a:schemeClr>
          </a:solidFill>
          <a:ln>
            <a:solidFill>
              <a:schemeClr val="tx1"/>
            </a:solidFill>
          </a:ln>
        </p:spPr>
        <p:txBody>
          <a:bodyPr lIns="0" tIns="0" rIns="0" bIns="0" anchor="ct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DE" sz="1600">
                <a:latin typeface="Comic Sans MS" charset="0"/>
              </a:rPr>
              <a:t>Regierung</a:t>
            </a:r>
            <a:endParaRPr lang="de-DE" sz="1600" dirty="0">
              <a:latin typeface="Comic Sans MS" charset="0"/>
            </a:endParaRPr>
          </a:p>
        </p:txBody>
      </p:sp>
      <p:sp>
        <p:nvSpPr>
          <p:cNvPr id="18" name="Textfeld 21"/>
          <p:cNvSpPr txBox="1">
            <a:spLocks noChangeArrowheads="1"/>
          </p:cNvSpPr>
          <p:nvPr/>
        </p:nvSpPr>
        <p:spPr bwMode="auto">
          <a:xfrm>
            <a:off x="3176907" y="2311275"/>
            <a:ext cx="1392713" cy="309991"/>
          </a:xfrm>
          <a:prstGeom prst="rect">
            <a:avLst/>
          </a:prstGeom>
          <a:solidFill>
            <a:srgbClr val="F9CE84"/>
          </a:solidFill>
          <a:ln>
            <a:solidFill>
              <a:schemeClr val="tx1"/>
            </a:solidFill>
          </a:ln>
        </p:spPr>
        <p:txBody>
          <a:bodyPr lIns="0" tIns="0" rIns="0" bIns="0" anchor="ct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DE" sz="1600" dirty="0">
                <a:latin typeface="Comic Sans MS" charset="0"/>
              </a:rPr>
              <a:t>Verordnungen</a:t>
            </a:r>
          </a:p>
        </p:txBody>
      </p:sp>
      <p:sp>
        <p:nvSpPr>
          <p:cNvPr id="19" name="Textfeld 2"/>
          <p:cNvSpPr txBox="1">
            <a:spLocks noChangeArrowheads="1"/>
          </p:cNvSpPr>
          <p:nvPr/>
        </p:nvSpPr>
        <p:spPr bwMode="auto">
          <a:xfrm>
            <a:off x="5169635" y="1882117"/>
            <a:ext cx="1400201" cy="320474"/>
          </a:xfrm>
          <a:prstGeom prst="rect">
            <a:avLst/>
          </a:prstGeom>
          <a:solidFill>
            <a:srgbClr val="C7AA83"/>
          </a:solidFill>
          <a:ln>
            <a:solidFill>
              <a:schemeClr val="tx1"/>
            </a:solidFill>
          </a:ln>
        </p:spPr>
        <p:txBody>
          <a:bodyPr>
            <a:spAutoFit/>
          </a:bodyP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DE" sz="1600" dirty="0">
                <a:latin typeface="Comic Sans MS" charset="0"/>
              </a:rPr>
              <a:t>Feine Äste</a:t>
            </a:r>
          </a:p>
        </p:txBody>
      </p:sp>
      <p:sp>
        <p:nvSpPr>
          <p:cNvPr id="20" name="Textfeld 12"/>
          <p:cNvSpPr txBox="1">
            <a:spLocks noChangeArrowheads="1"/>
          </p:cNvSpPr>
          <p:nvPr/>
        </p:nvSpPr>
        <p:spPr bwMode="auto">
          <a:xfrm>
            <a:off x="5025967" y="5622012"/>
            <a:ext cx="1764000" cy="318976"/>
          </a:xfrm>
          <a:prstGeom prst="rect">
            <a:avLst/>
          </a:prstGeom>
          <a:solidFill>
            <a:srgbClr val="C7AA83"/>
          </a:solidFill>
          <a:ln>
            <a:solidFill>
              <a:schemeClr val="tx1"/>
            </a:solidFill>
          </a:ln>
        </p:spPr>
        <p:txBody>
          <a:bodyPr>
            <a:spAutoFit/>
          </a:bodyP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DE" sz="1600" dirty="0">
                <a:latin typeface="Comic Sans MS" charset="0"/>
              </a:rPr>
              <a:t>Stamm, Wurzeln</a:t>
            </a:r>
          </a:p>
        </p:txBody>
      </p:sp>
      <p:sp>
        <p:nvSpPr>
          <p:cNvPr id="21" name="Textfeld 22"/>
          <p:cNvSpPr txBox="1">
            <a:spLocks noChangeArrowheads="1"/>
          </p:cNvSpPr>
          <p:nvPr/>
        </p:nvSpPr>
        <p:spPr bwMode="auto">
          <a:xfrm>
            <a:off x="5169635" y="2991794"/>
            <a:ext cx="1400201" cy="320474"/>
          </a:xfrm>
          <a:prstGeom prst="rect">
            <a:avLst/>
          </a:prstGeom>
          <a:solidFill>
            <a:srgbClr val="C7AA83"/>
          </a:solidFill>
          <a:ln>
            <a:solidFill>
              <a:schemeClr val="tx1"/>
            </a:solidFill>
          </a:ln>
        </p:spPr>
        <p:txBody>
          <a:bodyPr>
            <a:spAutoFit/>
          </a:bodyP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DE" sz="1600" dirty="0">
                <a:latin typeface="Comic Sans MS" charset="0"/>
              </a:rPr>
              <a:t>Hauptäste</a:t>
            </a:r>
          </a:p>
        </p:txBody>
      </p:sp>
      <p:sp>
        <p:nvSpPr>
          <p:cNvPr id="22" name="Pfeil nach rechts 21"/>
          <p:cNvSpPr/>
          <p:nvPr/>
        </p:nvSpPr>
        <p:spPr>
          <a:xfrm flipH="1">
            <a:off x="5251210" y="2262511"/>
            <a:ext cx="1142624" cy="475439"/>
          </a:xfrm>
          <a:prstGeom prst="rightArrow">
            <a:avLst/>
          </a:prstGeom>
          <a:solidFill>
            <a:srgbClr val="F4B4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CH"/>
          </a:p>
        </p:txBody>
      </p:sp>
      <p:sp>
        <p:nvSpPr>
          <p:cNvPr id="23" name="Pfeil nach rechts 22"/>
          <p:cNvSpPr/>
          <p:nvPr/>
        </p:nvSpPr>
        <p:spPr>
          <a:xfrm flipH="1">
            <a:off x="5251210" y="3372423"/>
            <a:ext cx="1142624" cy="475439"/>
          </a:xfrm>
          <a:prstGeom prst="rightArrow">
            <a:avLst/>
          </a:prstGeom>
          <a:solidFill>
            <a:srgbClr val="F4B4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CH"/>
          </a:p>
        </p:txBody>
      </p:sp>
      <p:sp>
        <p:nvSpPr>
          <p:cNvPr id="24" name="Pfeil nach rechts 23"/>
          <p:cNvSpPr/>
          <p:nvPr/>
        </p:nvSpPr>
        <p:spPr>
          <a:xfrm flipH="1">
            <a:off x="5242269" y="5115504"/>
            <a:ext cx="1142624" cy="475439"/>
          </a:xfrm>
          <a:prstGeom prst="rightArrow">
            <a:avLst/>
          </a:prstGeom>
          <a:solidFill>
            <a:srgbClr val="F4B4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CH"/>
          </a:p>
        </p:txBody>
      </p:sp>
      <p:sp>
        <p:nvSpPr>
          <p:cNvPr id="25" name="Textfeld 24"/>
          <p:cNvSpPr txBox="1">
            <a:spLocks noChangeArrowheads="1"/>
          </p:cNvSpPr>
          <p:nvPr/>
        </p:nvSpPr>
        <p:spPr bwMode="auto">
          <a:xfrm>
            <a:off x="5434100" y="2388462"/>
            <a:ext cx="909466" cy="23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000" anchor="ctr"/>
          <a:lstStyle>
            <a:lvl1pPr eaLnBrk="0" hangingPunct="0">
              <a:defRPr>
                <a:solidFill>
                  <a:schemeClr val="tx1"/>
                </a:solidFill>
                <a:latin typeface="Calibri" pitchFamily="34" charset="0"/>
                <a:ea typeface="ヒラギノ角ゴ Pro W3" pitchFamily="125" charset="-128"/>
              </a:defRPr>
            </a:lvl1pPr>
            <a:lvl2pPr marL="742950" indent="-285750" eaLnBrk="0" hangingPunct="0">
              <a:defRPr>
                <a:solidFill>
                  <a:schemeClr val="tx1"/>
                </a:solidFill>
                <a:latin typeface="Calibri" pitchFamily="34" charset="0"/>
                <a:ea typeface="ヒラギノ角ゴ Pro W3" pitchFamily="125" charset="-128"/>
              </a:defRPr>
            </a:lvl2pPr>
            <a:lvl3pPr marL="1143000" indent="-228600" eaLnBrk="0" hangingPunct="0">
              <a:defRPr>
                <a:solidFill>
                  <a:schemeClr val="tx1"/>
                </a:solidFill>
                <a:latin typeface="Calibri" pitchFamily="34" charset="0"/>
                <a:ea typeface="ヒラギノ角ゴ Pro W3" pitchFamily="125" charset="-128"/>
              </a:defRPr>
            </a:lvl3pPr>
            <a:lvl4pPr marL="1600200" indent="-228600" eaLnBrk="0" hangingPunct="0">
              <a:defRPr>
                <a:solidFill>
                  <a:schemeClr val="tx1"/>
                </a:solidFill>
                <a:latin typeface="Calibri" pitchFamily="34" charset="0"/>
                <a:ea typeface="ヒラギノ角ゴ Pro W3" pitchFamily="125" charset="-128"/>
              </a:defRPr>
            </a:lvl4pPr>
            <a:lvl5pPr marL="2057400" indent="-228600" eaLnBrk="0" hangingPunct="0">
              <a:defRPr>
                <a:solidFill>
                  <a:schemeClr val="tx1"/>
                </a:solidFill>
                <a:latin typeface="Calibri" pitchFamily="34" charset="0"/>
                <a:ea typeface="ヒラギノ角ゴ Pro W3" pitchFamily="125" charset="-128"/>
              </a:defRPr>
            </a:lvl5pPr>
            <a:lvl6pPr marL="25146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6pPr>
            <a:lvl7pPr marL="29718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7pPr>
            <a:lvl8pPr marL="34290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8pPr>
            <a:lvl9pPr marL="38862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9pPr>
          </a:lstStyle>
          <a:p>
            <a:pPr algn="ctr" eaLnBrk="1" hangingPunct="1"/>
            <a:r>
              <a:rPr lang="de-DE" sz="1500" dirty="0">
                <a:latin typeface="Comic Sans MS" pitchFamily="66" charset="0"/>
              </a:rPr>
              <a:t>ändert</a:t>
            </a:r>
          </a:p>
        </p:txBody>
      </p:sp>
      <p:sp>
        <p:nvSpPr>
          <p:cNvPr id="26" name="Textfeld 25"/>
          <p:cNvSpPr txBox="1">
            <a:spLocks noChangeArrowheads="1"/>
          </p:cNvSpPr>
          <p:nvPr/>
        </p:nvSpPr>
        <p:spPr bwMode="auto">
          <a:xfrm>
            <a:off x="5425160" y="3497963"/>
            <a:ext cx="909466" cy="23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000" anchor="ctr"/>
          <a:lstStyle>
            <a:lvl1pPr eaLnBrk="0" hangingPunct="0">
              <a:defRPr>
                <a:solidFill>
                  <a:schemeClr val="tx1"/>
                </a:solidFill>
                <a:latin typeface="Calibri" pitchFamily="34" charset="0"/>
                <a:ea typeface="ヒラギノ角ゴ Pro W3" pitchFamily="125" charset="-128"/>
              </a:defRPr>
            </a:lvl1pPr>
            <a:lvl2pPr marL="742950" indent="-285750" eaLnBrk="0" hangingPunct="0">
              <a:defRPr>
                <a:solidFill>
                  <a:schemeClr val="tx1"/>
                </a:solidFill>
                <a:latin typeface="Calibri" pitchFamily="34" charset="0"/>
                <a:ea typeface="ヒラギノ角ゴ Pro W3" pitchFamily="125" charset="-128"/>
              </a:defRPr>
            </a:lvl2pPr>
            <a:lvl3pPr marL="1143000" indent="-228600" eaLnBrk="0" hangingPunct="0">
              <a:defRPr>
                <a:solidFill>
                  <a:schemeClr val="tx1"/>
                </a:solidFill>
                <a:latin typeface="Calibri" pitchFamily="34" charset="0"/>
                <a:ea typeface="ヒラギノ角ゴ Pro W3" pitchFamily="125" charset="-128"/>
              </a:defRPr>
            </a:lvl3pPr>
            <a:lvl4pPr marL="1600200" indent="-228600" eaLnBrk="0" hangingPunct="0">
              <a:defRPr>
                <a:solidFill>
                  <a:schemeClr val="tx1"/>
                </a:solidFill>
                <a:latin typeface="Calibri" pitchFamily="34" charset="0"/>
                <a:ea typeface="ヒラギノ角ゴ Pro W3" pitchFamily="125" charset="-128"/>
              </a:defRPr>
            </a:lvl4pPr>
            <a:lvl5pPr marL="2057400" indent="-228600" eaLnBrk="0" hangingPunct="0">
              <a:defRPr>
                <a:solidFill>
                  <a:schemeClr val="tx1"/>
                </a:solidFill>
                <a:latin typeface="Calibri" pitchFamily="34" charset="0"/>
                <a:ea typeface="ヒラギノ角ゴ Pro W3" pitchFamily="125" charset="-128"/>
              </a:defRPr>
            </a:lvl5pPr>
            <a:lvl6pPr marL="25146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6pPr>
            <a:lvl7pPr marL="29718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7pPr>
            <a:lvl8pPr marL="34290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8pPr>
            <a:lvl9pPr marL="38862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9pPr>
          </a:lstStyle>
          <a:p>
            <a:pPr algn="ctr" eaLnBrk="1" hangingPunct="1"/>
            <a:r>
              <a:rPr lang="de-DE" sz="1500" dirty="0">
                <a:latin typeface="Comic Sans MS" pitchFamily="66" charset="0"/>
              </a:rPr>
              <a:t>ändert</a:t>
            </a:r>
          </a:p>
        </p:txBody>
      </p:sp>
      <p:sp>
        <p:nvSpPr>
          <p:cNvPr id="27" name="Textfeld 26"/>
          <p:cNvSpPr txBox="1">
            <a:spLocks noChangeArrowheads="1"/>
          </p:cNvSpPr>
          <p:nvPr/>
        </p:nvSpPr>
        <p:spPr bwMode="auto">
          <a:xfrm>
            <a:off x="5425160" y="5235975"/>
            <a:ext cx="909466" cy="23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000" anchor="ctr"/>
          <a:lstStyle>
            <a:lvl1pPr eaLnBrk="0" hangingPunct="0">
              <a:defRPr>
                <a:solidFill>
                  <a:schemeClr val="tx1"/>
                </a:solidFill>
                <a:latin typeface="Calibri" pitchFamily="34" charset="0"/>
                <a:ea typeface="ヒラギノ角ゴ Pro W3" pitchFamily="125" charset="-128"/>
              </a:defRPr>
            </a:lvl1pPr>
            <a:lvl2pPr marL="742950" indent="-285750" eaLnBrk="0" hangingPunct="0">
              <a:defRPr>
                <a:solidFill>
                  <a:schemeClr val="tx1"/>
                </a:solidFill>
                <a:latin typeface="Calibri" pitchFamily="34" charset="0"/>
                <a:ea typeface="ヒラギノ角ゴ Pro W3" pitchFamily="125" charset="-128"/>
              </a:defRPr>
            </a:lvl2pPr>
            <a:lvl3pPr marL="1143000" indent="-228600" eaLnBrk="0" hangingPunct="0">
              <a:defRPr>
                <a:solidFill>
                  <a:schemeClr val="tx1"/>
                </a:solidFill>
                <a:latin typeface="Calibri" pitchFamily="34" charset="0"/>
                <a:ea typeface="ヒラギノ角ゴ Pro W3" pitchFamily="125" charset="-128"/>
              </a:defRPr>
            </a:lvl3pPr>
            <a:lvl4pPr marL="1600200" indent="-228600" eaLnBrk="0" hangingPunct="0">
              <a:defRPr>
                <a:solidFill>
                  <a:schemeClr val="tx1"/>
                </a:solidFill>
                <a:latin typeface="Calibri" pitchFamily="34" charset="0"/>
                <a:ea typeface="ヒラギノ角ゴ Pro W3" pitchFamily="125" charset="-128"/>
              </a:defRPr>
            </a:lvl4pPr>
            <a:lvl5pPr marL="2057400" indent="-228600" eaLnBrk="0" hangingPunct="0">
              <a:defRPr>
                <a:solidFill>
                  <a:schemeClr val="tx1"/>
                </a:solidFill>
                <a:latin typeface="Calibri" pitchFamily="34" charset="0"/>
                <a:ea typeface="ヒラギノ角ゴ Pro W3" pitchFamily="125" charset="-128"/>
              </a:defRPr>
            </a:lvl5pPr>
            <a:lvl6pPr marL="25146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6pPr>
            <a:lvl7pPr marL="29718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7pPr>
            <a:lvl8pPr marL="34290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8pPr>
            <a:lvl9pPr marL="3886200" indent="-228600" defTabSz="457200" eaLnBrk="0" fontAlgn="base" hangingPunct="0">
              <a:spcBef>
                <a:spcPct val="0"/>
              </a:spcBef>
              <a:spcAft>
                <a:spcPct val="0"/>
              </a:spcAft>
              <a:defRPr>
                <a:solidFill>
                  <a:schemeClr val="tx1"/>
                </a:solidFill>
                <a:latin typeface="Calibri" pitchFamily="34" charset="0"/>
                <a:ea typeface="ヒラギノ角ゴ Pro W3" pitchFamily="125" charset="-128"/>
              </a:defRPr>
            </a:lvl9pPr>
          </a:lstStyle>
          <a:p>
            <a:pPr algn="ctr" eaLnBrk="1" hangingPunct="1"/>
            <a:r>
              <a:rPr lang="de-DE" sz="1500" dirty="0">
                <a:latin typeface="Comic Sans MS" pitchFamily="66" charset="0"/>
              </a:rPr>
              <a:t>ändert</a:t>
            </a:r>
          </a:p>
        </p:txBody>
      </p:sp>
      <p:sp>
        <p:nvSpPr>
          <p:cNvPr id="17416" name="Fußzeilenplatzhalter 3"/>
          <p:cNvSpPr txBox="1">
            <a:spLocks/>
          </p:cNvSpPr>
          <p:nvPr/>
        </p:nvSpPr>
        <p:spPr bwMode="auto">
          <a:xfrm>
            <a:off x="7812088" y="287338"/>
            <a:ext cx="1008062"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1600" rIns="0" bIns="46800" anchor="ct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algn="r" eaLnBrk="1" hangingPunct="1"/>
            <a:r>
              <a:rPr lang="de-DE" sz="1200">
                <a:latin typeface="Arial" charset="0"/>
                <a:cs typeface="Arial" charset="0"/>
              </a:rPr>
              <a:t>Zu Seite 4</a:t>
            </a:r>
          </a:p>
        </p:txBody>
      </p:sp>
      <p:sp>
        <p:nvSpPr>
          <p:cNvPr id="10" name="Text Box 39"/>
          <p:cNvSpPr txBox="1">
            <a:spLocks noChangeArrowheads="1"/>
          </p:cNvSpPr>
          <p:nvPr/>
        </p:nvSpPr>
        <p:spPr bwMode="auto">
          <a:xfrm>
            <a:off x="1044574" y="828675"/>
            <a:ext cx="7056000" cy="431800"/>
          </a:xfrm>
          <a:prstGeom prst="rect">
            <a:avLst/>
          </a:prstGeom>
          <a:solidFill>
            <a:srgbClr val="DDDEDD"/>
          </a:solidFill>
          <a:ln w="9525">
            <a:solidFill>
              <a:schemeClr val="tx1"/>
            </a:solidFill>
            <a:miter lim="800000"/>
            <a:headEnd/>
            <a:tailEnd/>
          </a:ln>
        </p:spPr>
        <p:txBody>
          <a:bodyPr anchor="ctr"/>
          <a:lstStyle>
            <a:lvl1pPr eaLnBrk="0" hangingPunct="0">
              <a:defRPr>
                <a:solidFill>
                  <a:schemeClr val="tx1"/>
                </a:solidFill>
                <a:latin typeface="Calibri" charset="0"/>
                <a:ea typeface="ヒラギノ角ゴ Pro W3" charset="0"/>
                <a:cs typeface="ヒラギノ角ゴ Pro W3" charset="0"/>
              </a:defRPr>
            </a:lvl1pPr>
            <a:lvl2pPr marL="742950" indent="-285750" eaLnBrk="0" hangingPunct="0">
              <a:defRPr>
                <a:solidFill>
                  <a:schemeClr val="tx1"/>
                </a:solidFill>
                <a:latin typeface="Calibri" charset="0"/>
                <a:ea typeface="ヒラギノ角ゴ Pro W3" charset="0"/>
              </a:defRPr>
            </a:lvl2pPr>
            <a:lvl3pPr marL="1143000" indent="-228600" eaLnBrk="0" hangingPunct="0">
              <a:defRPr>
                <a:solidFill>
                  <a:schemeClr val="tx1"/>
                </a:solidFill>
                <a:latin typeface="Calibri" charset="0"/>
                <a:ea typeface="ヒラギノ角ゴ Pro W3" charset="0"/>
              </a:defRPr>
            </a:lvl3pPr>
            <a:lvl4pPr marL="1600200" indent="-228600" eaLnBrk="0" hangingPunct="0">
              <a:defRPr>
                <a:solidFill>
                  <a:schemeClr val="tx1"/>
                </a:solidFill>
                <a:latin typeface="Calibri" charset="0"/>
                <a:ea typeface="ヒラギノ角ゴ Pro W3" charset="0"/>
              </a:defRPr>
            </a:lvl4pPr>
            <a:lvl5pPr marL="2057400" indent="-228600" eaLnBrk="0" hangingPunct="0">
              <a:defRPr>
                <a:solidFill>
                  <a:schemeClr val="tx1"/>
                </a:solidFill>
                <a:latin typeface="Calibri" charset="0"/>
                <a:ea typeface="ヒラギノ角ゴ Pro W3" charset="0"/>
              </a:defRPr>
            </a:lvl5pPr>
            <a:lvl6pPr marL="2514600" indent="-228600" eaLnBrk="0" fontAlgn="base" hangingPunct="0">
              <a:spcBef>
                <a:spcPct val="0"/>
              </a:spcBef>
              <a:spcAft>
                <a:spcPct val="0"/>
              </a:spcAft>
              <a:defRPr>
                <a:solidFill>
                  <a:schemeClr val="tx1"/>
                </a:solidFill>
                <a:latin typeface="Calibri" charset="0"/>
                <a:ea typeface="ヒラギノ角ゴ Pro W3" charset="0"/>
              </a:defRPr>
            </a:lvl6pPr>
            <a:lvl7pPr marL="2971800" indent="-228600" eaLnBrk="0" fontAlgn="base" hangingPunct="0">
              <a:spcBef>
                <a:spcPct val="0"/>
              </a:spcBef>
              <a:spcAft>
                <a:spcPct val="0"/>
              </a:spcAft>
              <a:defRPr>
                <a:solidFill>
                  <a:schemeClr val="tx1"/>
                </a:solidFill>
                <a:latin typeface="Calibri" charset="0"/>
                <a:ea typeface="ヒラギノ角ゴ Pro W3" charset="0"/>
              </a:defRPr>
            </a:lvl7pPr>
            <a:lvl8pPr marL="3429000" indent="-228600" eaLnBrk="0" fontAlgn="base" hangingPunct="0">
              <a:spcBef>
                <a:spcPct val="0"/>
              </a:spcBef>
              <a:spcAft>
                <a:spcPct val="0"/>
              </a:spcAft>
              <a:defRPr>
                <a:solidFill>
                  <a:schemeClr val="tx1"/>
                </a:solidFill>
                <a:latin typeface="Calibri" charset="0"/>
                <a:ea typeface="ヒラギノ角ゴ Pro W3" charset="0"/>
              </a:defRPr>
            </a:lvl8pPr>
            <a:lvl9pPr marL="3886200" indent="-228600" eaLnBrk="0" fontAlgn="base" hangingPunct="0">
              <a:spcBef>
                <a:spcPct val="0"/>
              </a:spcBef>
              <a:spcAft>
                <a:spcPct val="0"/>
              </a:spcAft>
              <a:defRPr>
                <a:solidFill>
                  <a:schemeClr val="tx1"/>
                </a:solidFill>
                <a:latin typeface="Calibri" charset="0"/>
                <a:ea typeface="ヒラギノ角ゴ Pro W3" charset="0"/>
              </a:defRPr>
            </a:lvl9pPr>
          </a:lstStyle>
          <a:p>
            <a:pPr algn="ctr" eaLnBrk="1" hangingPunct="1"/>
            <a:r>
              <a:rPr lang="de-CH" b="1" dirty="0">
                <a:latin typeface="Comic Sans MS" pitchFamily="66" charset="0"/>
              </a:rPr>
              <a:t>Rangordnung der Rechtserlasse (Rechtsbaum)</a:t>
            </a:r>
          </a:p>
        </p:txBody>
      </p:sp>
      <p:sp>
        <p:nvSpPr>
          <p:cNvPr id="31" name="Text Box 42"/>
          <p:cNvSpPr txBox="1">
            <a:spLocks noChangeArrowheads="1"/>
          </p:cNvSpPr>
          <p:nvPr/>
        </p:nvSpPr>
        <p:spPr bwMode="auto">
          <a:xfrm>
            <a:off x="323849" y="4750463"/>
            <a:ext cx="2808000"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lvl1pPr eaLnBrk="0" hangingPunct="0">
              <a:defRPr sz="1400" b="1">
                <a:solidFill>
                  <a:srgbClr val="000000"/>
                </a:solidFill>
                <a:latin typeface="Comic Sans MS" pitchFamily="66"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algn="l" eaLnBrk="1" hangingPunct="1">
              <a:spcBef>
                <a:spcPct val="25000"/>
              </a:spcBef>
            </a:pPr>
            <a:r>
              <a:rPr lang="de-CH" sz="1600" dirty="0">
                <a:solidFill>
                  <a:schemeClr val="tx1"/>
                </a:solidFill>
                <a:effectLst/>
                <a:cs typeface="Calibri" pitchFamily="34" charset="0"/>
                <a:sym typeface="Wingdings" pitchFamily="2" charset="2"/>
              </a:rPr>
              <a:t>Grundlegende Vorschriften</a:t>
            </a:r>
          </a:p>
          <a:p>
            <a:pPr algn="l" eaLnBrk="1" hangingPunct="1">
              <a:spcBef>
                <a:spcPct val="25000"/>
              </a:spcBef>
            </a:pPr>
            <a:r>
              <a:rPr lang="de-CH" sz="1600" dirty="0">
                <a:solidFill>
                  <a:schemeClr val="tx1"/>
                </a:solidFill>
                <a:effectLst/>
                <a:cs typeface="Calibri" pitchFamily="34" charset="0"/>
                <a:sym typeface="Wingdings" pitchFamily="2" charset="2"/>
              </a:rPr>
              <a:t>Aufbau des Staates,</a:t>
            </a:r>
            <a:br>
              <a:rPr lang="de-CH" sz="1600" dirty="0">
                <a:solidFill>
                  <a:schemeClr val="tx1"/>
                </a:solidFill>
                <a:effectLst/>
                <a:cs typeface="Calibri" pitchFamily="34" charset="0"/>
                <a:sym typeface="Wingdings" pitchFamily="2" charset="2"/>
              </a:rPr>
            </a:br>
            <a:r>
              <a:rPr lang="de-CH" sz="1600" dirty="0">
                <a:solidFill>
                  <a:schemeClr val="tx1"/>
                </a:solidFill>
                <a:effectLst/>
                <a:cs typeface="Calibri" pitchFamily="34" charset="0"/>
                <a:sym typeface="Wingdings" pitchFamily="2" charset="2"/>
              </a:rPr>
              <a:t>Rechte und Pflichten der</a:t>
            </a:r>
            <a:br>
              <a:rPr lang="de-CH" sz="1600" dirty="0">
                <a:solidFill>
                  <a:schemeClr val="tx1"/>
                </a:solidFill>
                <a:effectLst/>
                <a:cs typeface="Calibri" pitchFamily="34" charset="0"/>
                <a:sym typeface="Wingdings" pitchFamily="2" charset="2"/>
              </a:rPr>
            </a:br>
            <a:r>
              <a:rPr lang="de-CH" sz="1600" dirty="0">
                <a:solidFill>
                  <a:schemeClr val="tx1"/>
                </a:solidFill>
                <a:effectLst/>
                <a:cs typeface="Calibri" pitchFamily="34" charset="0"/>
                <a:sym typeface="Wingdings" pitchFamily="2" charset="2"/>
              </a:rPr>
              <a:t>Bürgerinnen und Bürger</a:t>
            </a:r>
            <a:endParaRPr lang="de-CH" sz="1600" dirty="0">
              <a:solidFill>
                <a:schemeClr val="tx1"/>
              </a:solidFill>
              <a:effectLst/>
              <a:cs typeface="Calibri" pitchFamily="34" charset="0"/>
            </a:endParaRPr>
          </a:p>
        </p:txBody>
      </p:sp>
      <p:sp>
        <p:nvSpPr>
          <p:cNvPr id="32" name="Text Box 45"/>
          <p:cNvSpPr txBox="1">
            <a:spLocks noChangeArrowheads="1"/>
          </p:cNvSpPr>
          <p:nvPr/>
        </p:nvSpPr>
        <p:spPr bwMode="auto">
          <a:xfrm>
            <a:off x="323849" y="3126386"/>
            <a:ext cx="2808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lvl1pPr eaLnBrk="0" hangingPunct="0">
              <a:defRPr sz="1400" b="1">
                <a:solidFill>
                  <a:srgbClr val="000000"/>
                </a:solidFill>
                <a:latin typeface="Comic Sans MS" pitchFamily="66"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algn="l" eaLnBrk="1" hangingPunct="1">
              <a:spcBef>
                <a:spcPct val="25000"/>
              </a:spcBef>
            </a:pPr>
            <a:r>
              <a:rPr lang="de-CH" sz="1600" dirty="0">
                <a:solidFill>
                  <a:schemeClr val="tx1"/>
                </a:solidFill>
                <a:effectLst/>
                <a:cs typeface="Calibri" pitchFamily="34" charset="0"/>
                <a:sym typeface="Wingdings" pitchFamily="2" charset="2"/>
              </a:rPr>
              <a:t>Nähere Ausführungen </a:t>
            </a:r>
            <a:br>
              <a:rPr lang="de-CH" sz="1600" dirty="0">
                <a:solidFill>
                  <a:schemeClr val="tx1"/>
                </a:solidFill>
                <a:effectLst/>
                <a:cs typeface="Calibri" pitchFamily="34" charset="0"/>
                <a:sym typeface="Wingdings" pitchFamily="2" charset="2"/>
              </a:rPr>
            </a:br>
            <a:r>
              <a:rPr lang="de-CH" sz="1600" dirty="0">
                <a:solidFill>
                  <a:schemeClr val="tx1"/>
                </a:solidFill>
                <a:effectLst/>
                <a:cs typeface="Calibri" pitchFamily="34" charset="0"/>
                <a:sym typeface="Wingdings" pitchFamily="2" charset="2"/>
              </a:rPr>
              <a:t>zu den einzelnen Verfassungsartikeln</a:t>
            </a:r>
            <a:endParaRPr lang="de-CH" sz="1600" dirty="0">
              <a:solidFill>
                <a:schemeClr val="tx1"/>
              </a:solidFill>
              <a:effectLst/>
              <a:cs typeface="Calibri" pitchFamily="34" charset="0"/>
            </a:endParaRPr>
          </a:p>
        </p:txBody>
      </p:sp>
      <p:sp>
        <p:nvSpPr>
          <p:cNvPr id="33" name="Text Box 48"/>
          <p:cNvSpPr txBox="1">
            <a:spLocks noChangeArrowheads="1"/>
          </p:cNvSpPr>
          <p:nvPr/>
        </p:nvSpPr>
        <p:spPr bwMode="auto">
          <a:xfrm>
            <a:off x="323850" y="1890303"/>
            <a:ext cx="2808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lvl1pPr eaLnBrk="0" hangingPunct="0">
              <a:defRPr sz="1400" b="1">
                <a:solidFill>
                  <a:srgbClr val="000000"/>
                </a:solidFill>
                <a:latin typeface="Comic Sans MS" pitchFamily="66" charset="0"/>
              </a:defRPr>
            </a:lvl1pPr>
            <a:lvl2pPr marL="742950" indent="-285750" eaLnBrk="0" hangingPunct="0">
              <a:defRPr sz="1400" b="1">
                <a:solidFill>
                  <a:srgbClr val="000000"/>
                </a:solidFill>
                <a:latin typeface="Comic Sans MS" pitchFamily="66" charset="0"/>
              </a:defRPr>
            </a:lvl2pPr>
            <a:lvl3pPr marL="1143000" indent="-228600" eaLnBrk="0" hangingPunct="0">
              <a:defRPr sz="1400" b="1">
                <a:solidFill>
                  <a:srgbClr val="000000"/>
                </a:solidFill>
                <a:latin typeface="Comic Sans MS" pitchFamily="66" charset="0"/>
              </a:defRPr>
            </a:lvl3pPr>
            <a:lvl4pPr marL="1600200" indent="-228600" eaLnBrk="0" hangingPunct="0">
              <a:defRPr sz="1400" b="1">
                <a:solidFill>
                  <a:srgbClr val="000000"/>
                </a:solidFill>
                <a:latin typeface="Comic Sans MS" pitchFamily="66" charset="0"/>
              </a:defRPr>
            </a:lvl4pPr>
            <a:lvl5pPr marL="2057400" indent="-228600" eaLnBrk="0" hangingPunct="0">
              <a:defRPr sz="1400" b="1">
                <a:solidFill>
                  <a:srgbClr val="000000"/>
                </a:solidFill>
                <a:latin typeface="Comic Sans MS" pitchFamily="66" charset="0"/>
              </a:defRPr>
            </a:lvl5pPr>
            <a:lvl6pPr marL="2514600" indent="-228600" eaLnBrk="0" fontAlgn="base" hangingPunct="0">
              <a:spcBef>
                <a:spcPct val="50000"/>
              </a:spcBef>
              <a:spcAft>
                <a:spcPct val="0"/>
              </a:spcAft>
              <a:defRPr sz="1400" b="1">
                <a:solidFill>
                  <a:srgbClr val="000000"/>
                </a:solidFill>
                <a:latin typeface="Comic Sans MS" pitchFamily="66" charset="0"/>
              </a:defRPr>
            </a:lvl6pPr>
            <a:lvl7pPr marL="2971800" indent="-228600" eaLnBrk="0" fontAlgn="base" hangingPunct="0">
              <a:spcBef>
                <a:spcPct val="50000"/>
              </a:spcBef>
              <a:spcAft>
                <a:spcPct val="0"/>
              </a:spcAft>
              <a:defRPr sz="1400" b="1">
                <a:solidFill>
                  <a:srgbClr val="000000"/>
                </a:solidFill>
                <a:latin typeface="Comic Sans MS" pitchFamily="66" charset="0"/>
              </a:defRPr>
            </a:lvl7pPr>
            <a:lvl8pPr marL="3429000" indent="-228600" eaLnBrk="0" fontAlgn="base" hangingPunct="0">
              <a:spcBef>
                <a:spcPct val="50000"/>
              </a:spcBef>
              <a:spcAft>
                <a:spcPct val="0"/>
              </a:spcAft>
              <a:defRPr sz="1400" b="1">
                <a:solidFill>
                  <a:srgbClr val="000000"/>
                </a:solidFill>
                <a:latin typeface="Comic Sans MS" pitchFamily="66" charset="0"/>
              </a:defRPr>
            </a:lvl8pPr>
            <a:lvl9pPr marL="3886200" indent="-228600" eaLnBrk="0" fontAlgn="base" hangingPunct="0">
              <a:spcBef>
                <a:spcPct val="50000"/>
              </a:spcBef>
              <a:spcAft>
                <a:spcPct val="0"/>
              </a:spcAft>
              <a:defRPr sz="1400" b="1">
                <a:solidFill>
                  <a:srgbClr val="000000"/>
                </a:solidFill>
                <a:latin typeface="Comic Sans MS" pitchFamily="66" charset="0"/>
              </a:defRPr>
            </a:lvl9pPr>
          </a:lstStyle>
          <a:p>
            <a:pPr algn="l" eaLnBrk="1" hangingPunct="1">
              <a:spcBef>
                <a:spcPct val="25000"/>
              </a:spcBef>
            </a:pPr>
            <a:r>
              <a:rPr lang="de-CH" sz="1600" dirty="0">
                <a:solidFill>
                  <a:schemeClr val="tx1"/>
                </a:solidFill>
                <a:effectLst/>
                <a:cs typeface="Calibri" pitchFamily="34" charset="0"/>
                <a:sym typeface="Wingdings" pitchFamily="2" charset="2"/>
              </a:rPr>
              <a:t>Detailbestimmungen zu den in der Verfassung und den Gesetzen vorgesehenen Regelungen</a:t>
            </a:r>
            <a:endParaRPr lang="de-CH" sz="1600" dirty="0">
              <a:solidFill>
                <a:schemeClr val="tx1"/>
              </a:solidFill>
              <a:effectLst/>
              <a:cs typeface="Calibri" pitchFamily="34" charset="0"/>
            </a:endParaRPr>
          </a:p>
        </p:txBody>
      </p:sp>
      <p:sp>
        <p:nvSpPr>
          <p:cNvPr id="28" name="Rechteck 27"/>
          <p:cNvSpPr/>
          <p:nvPr/>
        </p:nvSpPr>
        <p:spPr>
          <a:xfrm>
            <a:off x="2016224" y="6525924"/>
            <a:ext cx="4572000" cy="215444"/>
          </a:xfrm>
          <a:prstGeom prst="rect">
            <a:avLst/>
          </a:prstGeom>
        </p:spPr>
        <p:txBody>
          <a:bodyPr>
            <a:spAutoFit/>
          </a:bodyPr>
          <a:lstStyle/>
          <a:p>
            <a:pPr>
              <a:defRPr/>
            </a:pPr>
            <a:r>
              <a:rPr lang="de-DE" sz="800" dirty="0"/>
              <a:t>Quelle: </a:t>
            </a:r>
            <a:r>
              <a:rPr lang="de-DE" sz="800" dirty="0" err="1"/>
              <a:t>Rüfenacht</a:t>
            </a:r>
            <a:r>
              <a:rPr lang="de-DE" sz="800" dirty="0"/>
              <a:t>/Saxer/Tobler: Brennpunkt Wirtschaft und Gesellschaft Verlag SKV</a:t>
            </a:r>
          </a:p>
        </p:txBody>
      </p:sp>
    </p:spTree>
    <p:extLst>
      <p:ext uri="{BB962C8B-B14F-4D97-AF65-F5344CB8AC3E}">
        <p14:creationId xmlns:p14="http://schemas.microsoft.com/office/powerpoint/2010/main" val="89479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z="3000" dirty="0"/>
              <a:t>Rangordnung geschriebenes Recht </a:t>
            </a:r>
          </a:p>
        </p:txBody>
      </p:sp>
      <p:sp>
        <p:nvSpPr>
          <p:cNvPr id="3" name="Inhaltsplatzhalter 2"/>
          <p:cNvSpPr>
            <a:spLocks noGrp="1"/>
          </p:cNvSpPr>
          <p:nvPr>
            <p:ph idx="1"/>
          </p:nvPr>
        </p:nvSpPr>
        <p:spPr>
          <a:xfrm>
            <a:off x="457200" y="1600200"/>
            <a:ext cx="8229600" cy="3340967"/>
          </a:xfrm>
        </p:spPr>
        <p:txBody>
          <a:bodyPr/>
          <a:lstStyle/>
          <a:p>
            <a:pPr marL="0" indent="0">
              <a:buNone/>
            </a:pPr>
            <a:r>
              <a:rPr lang="de-CH" sz="2500" dirty="0"/>
              <a:t>MERKE: </a:t>
            </a:r>
          </a:p>
          <a:p>
            <a:pPr marL="0" indent="0">
              <a:buNone/>
            </a:pPr>
            <a:endParaRPr lang="de-CH" sz="2500" dirty="0"/>
          </a:p>
          <a:p>
            <a:pPr marL="0" indent="0">
              <a:buNone/>
            </a:pPr>
            <a:r>
              <a:rPr lang="de-CH" sz="2500" dirty="0"/>
              <a:t>Bundesrecht (gleich welcher Stufe) geht kantonalem Recht vor. </a:t>
            </a:r>
          </a:p>
          <a:p>
            <a:pPr marL="0" indent="0">
              <a:buNone/>
            </a:pPr>
            <a:endParaRPr lang="de-CH" sz="2500" dirty="0"/>
          </a:p>
          <a:p>
            <a:pPr marL="0" indent="0">
              <a:buNone/>
            </a:pPr>
            <a:r>
              <a:rPr lang="de-CH" sz="2500" dirty="0"/>
              <a:t>Kantonales Recht geht Gemeinderecht vor. </a:t>
            </a:r>
            <a:endParaRPr lang="de-CH" sz="1200" dirty="0"/>
          </a:p>
        </p:txBody>
      </p:sp>
      <p:sp>
        <p:nvSpPr>
          <p:cNvPr id="4" name="Datumsplatzhalter 3"/>
          <p:cNvSpPr>
            <a:spLocks noGrp="1"/>
          </p:cNvSpPr>
          <p:nvPr>
            <p:ph type="dt" sz="half" idx="10"/>
          </p:nvPr>
        </p:nvSpPr>
        <p:spPr/>
        <p:txBody>
          <a:bodyPr/>
          <a:lstStyle/>
          <a:p>
            <a:pPr>
              <a:defRPr/>
            </a:pPr>
            <a:fld id="{585F3DE6-BF07-4CD2-902E-A859DE4F607B}" type="datetime1">
              <a:rPr lang="en-GB" smtClean="0"/>
              <a:pPr>
                <a:defRPr/>
              </a:pPr>
              <a:t>07/11/2017</a:t>
            </a:fld>
            <a:endParaRPr lang="en-GB"/>
          </a:p>
        </p:txBody>
      </p:sp>
      <p:sp>
        <p:nvSpPr>
          <p:cNvPr id="5" name="Fußzeilenplatzhalter 4"/>
          <p:cNvSpPr>
            <a:spLocks noGrp="1"/>
          </p:cNvSpPr>
          <p:nvPr>
            <p:ph type="ftr" sz="quarter" idx="11"/>
          </p:nvPr>
        </p:nvSpPr>
        <p:spPr/>
        <p:txBody>
          <a:bodyPr/>
          <a:lstStyle/>
          <a:p>
            <a:pPr>
              <a:defRPr/>
            </a:pPr>
            <a:r>
              <a:rPr lang="en-GB" dirty="0" err="1"/>
              <a:t>sa</a:t>
            </a:r>
            <a:endParaRPr lang="en-GB" dirty="0"/>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7</a:t>
            </a:fld>
            <a:endParaRPr lang="en-GB" altLang="de-DE"/>
          </a:p>
        </p:txBody>
      </p:sp>
    </p:spTree>
    <p:extLst>
      <p:ext uri="{BB962C8B-B14F-4D97-AF65-F5344CB8AC3E}">
        <p14:creationId xmlns:p14="http://schemas.microsoft.com/office/powerpoint/2010/main" val="137576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Verfassung</a:t>
            </a:r>
          </a:p>
        </p:txBody>
      </p:sp>
      <p:sp>
        <p:nvSpPr>
          <p:cNvPr id="3" name="Inhaltsplatzhalter 2"/>
          <p:cNvSpPr>
            <a:spLocks noGrp="1"/>
          </p:cNvSpPr>
          <p:nvPr>
            <p:ph idx="1"/>
          </p:nvPr>
        </p:nvSpPr>
        <p:spPr>
          <a:xfrm>
            <a:off x="457200" y="1600201"/>
            <a:ext cx="8229600" cy="1324744"/>
          </a:xfrm>
        </p:spPr>
        <p:txBody>
          <a:bodyPr/>
          <a:lstStyle/>
          <a:p>
            <a:pPr marL="0" indent="0">
              <a:buNone/>
            </a:pPr>
            <a:r>
              <a:rPr lang="de-CH" sz="2500" dirty="0"/>
              <a:t>Die Verfassung im juristischen Sinn stellt das Gefäss der obersten Rechtsnorm eines Staates dar. </a:t>
            </a:r>
          </a:p>
          <a:p>
            <a:pPr marL="0" indent="0">
              <a:buNone/>
            </a:pPr>
            <a:r>
              <a:rPr lang="de-CH" sz="1200" dirty="0" err="1"/>
              <a:t>Rhinow</a:t>
            </a:r>
            <a:r>
              <a:rPr lang="de-CH" sz="1200" dirty="0"/>
              <a:t>/</a:t>
            </a:r>
            <a:r>
              <a:rPr lang="de-CH" sz="1200" dirty="0" err="1"/>
              <a:t>Schefer</a:t>
            </a:r>
            <a:r>
              <a:rPr lang="de-CH" sz="1200" dirty="0"/>
              <a:t>, Schweizerisches Verfassungsrecht (2009).</a:t>
            </a:r>
          </a:p>
        </p:txBody>
      </p:sp>
      <p:sp>
        <p:nvSpPr>
          <p:cNvPr id="4" name="Datumsplatzhalter 3"/>
          <p:cNvSpPr>
            <a:spLocks noGrp="1"/>
          </p:cNvSpPr>
          <p:nvPr>
            <p:ph type="dt" sz="half" idx="10"/>
          </p:nvPr>
        </p:nvSpPr>
        <p:spPr/>
        <p:txBody>
          <a:bodyPr/>
          <a:lstStyle/>
          <a:p>
            <a:pPr>
              <a:defRPr/>
            </a:pPr>
            <a:fld id="{585F3DE6-BF07-4CD2-902E-A859DE4F607B}" type="datetime1">
              <a:rPr lang="en-GB" smtClean="0"/>
              <a:pPr>
                <a:defRPr/>
              </a:pPr>
              <a:t>07/11/2017</a:t>
            </a:fld>
            <a:endParaRPr lang="en-GB"/>
          </a:p>
        </p:txBody>
      </p:sp>
      <p:sp>
        <p:nvSpPr>
          <p:cNvPr id="5" name="Fußzeilenplatzhalter 4"/>
          <p:cNvSpPr>
            <a:spLocks noGrp="1"/>
          </p:cNvSpPr>
          <p:nvPr>
            <p:ph type="ftr" sz="quarter" idx="11"/>
          </p:nvPr>
        </p:nvSpPr>
        <p:spPr/>
        <p:txBody>
          <a:bodyPr/>
          <a:lstStyle/>
          <a:p>
            <a:pPr>
              <a:defRPr/>
            </a:pPr>
            <a:r>
              <a:rPr lang="en-GB" dirty="0" err="1"/>
              <a:t>sa</a:t>
            </a:r>
            <a:endParaRPr lang="en-GB" dirty="0"/>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8</a:t>
            </a:fld>
            <a:endParaRPr lang="en-GB" altLang="de-DE"/>
          </a:p>
        </p:txBody>
      </p:sp>
      <p:sp>
        <p:nvSpPr>
          <p:cNvPr id="7" name="Inhaltsplatzhalter 2"/>
          <p:cNvSpPr txBox="1">
            <a:spLocks/>
          </p:cNvSpPr>
          <p:nvPr/>
        </p:nvSpPr>
        <p:spPr bwMode="auto">
          <a:xfrm>
            <a:off x="467544" y="3472408"/>
            <a:ext cx="8229600" cy="204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de-CH" sz="2500" kern="0" dirty="0"/>
              <a:t>Neben den Grundrechten und den politischen Rechten legt die Verfassung auch Staatsziele fest, umschreibt Staatsaufgaben und verpflichtet den Staat zur </a:t>
            </a:r>
            <a:r>
              <a:rPr lang="de-CH" sz="2500" kern="0" dirty="0" err="1"/>
              <a:t>Beachung</a:t>
            </a:r>
            <a:r>
              <a:rPr lang="de-CH" sz="2500" kern="0" dirty="0"/>
              <a:t> von Grundwerten. </a:t>
            </a:r>
          </a:p>
          <a:p>
            <a:pPr marL="0" indent="0">
              <a:buFontTx/>
              <a:buNone/>
            </a:pPr>
            <a:r>
              <a:rPr lang="de-CH" sz="1200" kern="0" dirty="0" err="1"/>
              <a:t>Häfelin</a:t>
            </a:r>
            <a:r>
              <a:rPr lang="de-CH" sz="1200" kern="0" dirty="0"/>
              <a:t>/Haller/Keller, Bundesstaatsrecht (2012). </a:t>
            </a:r>
          </a:p>
        </p:txBody>
      </p:sp>
    </p:spTree>
    <p:extLst>
      <p:ext uri="{BB962C8B-B14F-4D97-AF65-F5344CB8AC3E}">
        <p14:creationId xmlns:p14="http://schemas.microsoft.com/office/powerpoint/2010/main" val="150999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Verordnung</a:t>
            </a:r>
          </a:p>
        </p:txBody>
      </p:sp>
      <p:sp>
        <p:nvSpPr>
          <p:cNvPr id="3" name="Inhaltsplatzhalter 2"/>
          <p:cNvSpPr>
            <a:spLocks noGrp="1"/>
          </p:cNvSpPr>
          <p:nvPr>
            <p:ph idx="1"/>
          </p:nvPr>
        </p:nvSpPr>
        <p:spPr>
          <a:xfrm>
            <a:off x="457200" y="1412776"/>
            <a:ext cx="8229600" cy="1324744"/>
          </a:xfrm>
        </p:spPr>
        <p:txBody>
          <a:bodyPr/>
          <a:lstStyle/>
          <a:p>
            <a:pPr>
              <a:buFontTx/>
              <a:buChar char="-"/>
            </a:pPr>
            <a:r>
              <a:rPr lang="de-CH" sz="1800" dirty="0"/>
              <a:t>Eine Verordnung ist eine durch eine staatliche Behörde (Bund, Kanton, Gemeinde) erlassene Vorschrift.</a:t>
            </a:r>
          </a:p>
          <a:p>
            <a:pPr marL="0" indent="0">
              <a:buNone/>
            </a:pPr>
            <a:endParaRPr lang="de-CH" sz="1800" dirty="0"/>
          </a:p>
          <a:p>
            <a:pPr>
              <a:buFontTx/>
              <a:buChar char="-"/>
            </a:pPr>
            <a:r>
              <a:rPr lang="de-CH" sz="1800" dirty="0"/>
              <a:t>Erlassen durch die Regierung oder die Verwaltung.</a:t>
            </a:r>
          </a:p>
          <a:p>
            <a:pPr marL="0" indent="0">
              <a:buNone/>
            </a:pPr>
            <a:endParaRPr lang="de-CH" sz="1800" dirty="0"/>
          </a:p>
          <a:p>
            <a:pPr>
              <a:buFontTx/>
              <a:buChar char="-"/>
            </a:pPr>
            <a:r>
              <a:rPr lang="de-CH" sz="1800" dirty="0"/>
              <a:t>Eine Verordnung hat ihre rechtliche Grundlage entweder aus der Verfassung oder aus einem Gesetz.</a:t>
            </a:r>
          </a:p>
          <a:p>
            <a:pPr marL="0" indent="0">
              <a:buNone/>
            </a:pPr>
            <a:endParaRPr lang="de-CH" sz="1800" dirty="0"/>
          </a:p>
          <a:p>
            <a:pPr>
              <a:buFontTx/>
              <a:buChar char="-"/>
            </a:pPr>
            <a:r>
              <a:rPr lang="de-CH" sz="1800" dirty="0"/>
              <a:t>Ist hierarchisch sowohl der Verfassung als auch dem Gesetz untergeordnet.</a:t>
            </a:r>
          </a:p>
          <a:p>
            <a:pPr marL="0" indent="0">
              <a:buNone/>
            </a:pPr>
            <a:r>
              <a:rPr lang="de-CH" sz="1800" dirty="0"/>
              <a:t> </a:t>
            </a:r>
          </a:p>
          <a:p>
            <a:pPr>
              <a:buFontTx/>
              <a:buChar char="-"/>
            </a:pPr>
            <a:r>
              <a:rPr lang="de-CH" sz="1800" dirty="0"/>
              <a:t>Eine Verordnung präzisiert in vielen Fällen das Gesetz und regelt seine Umsetzung. </a:t>
            </a:r>
          </a:p>
          <a:p>
            <a:pPr marL="0" indent="0">
              <a:buNone/>
            </a:pPr>
            <a:endParaRPr lang="de-CH" sz="1800" dirty="0"/>
          </a:p>
          <a:p>
            <a:pPr>
              <a:buFontTx/>
              <a:buChar char="-"/>
            </a:pPr>
            <a:r>
              <a:rPr lang="de-CH" sz="1800" dirty="0"/>
              <a:t>Sie untersteht in der Schweiz nicht dem Referendum. </a:t>
            </a:r>
          </a:p>
          <a:p>
            <a:pPr marL="0" indent="0">
              <a:buNone/>
            </a:pPr>
            <a:endParaRPr lang="de-CH" sz="1200" dirty="0"/>
          </a:p>
          <a:p>
            <a:pPr marL="0" indent="0">
              <a:buNone/>
            </a:pPr>
            <a:r>
              <a:rPr lang="de-CH" sz="1200" dirty="0"/>
              <a:t>(Vgl. auch Hinweise auf www.vimentis.ch)</a:t>
            </a:r>
          </a:p>
          <a:p>
            <a:pPr marL="0" indent="0">
              <a:buNone/>
            </a:pPr>
            <a:endParaRPr lang="de-CH" sz="1200" dirty="0"/>
          </a:p>
        </p:txBody>
      </p:sp>
      <p:sp>
        <p:nvSpPr>
          <p:cNvPr id="4" name="Datumsplatzhalter 3"/>
          <p:cNvSpPr>
            <a:spLocks noGrp="1"/>
          </p:cNvSpPr>
          <p:nvPr>
            <p:ph type="dt" sz="half" idx="10"/>
          </p:nvPr>
        </p:nvSpPr>
        <p:spPr/>
        <p:txBody>
          <a:bodyPr/>
          <a:lstStyle/>
          <a:p>
            <a:pPr>
              <a:defRPr/>
            </a:pPr>
            <a:fld id="{585F3DE6-BF07-4CD2-902E-A859DE4F607B}" type="datetime1">
              <a:rPr lang="en-GB" smtClean="0"/>
              <a:pPr>
                <a:defRPr/>
              </a:pPr>
              <a:t>07/11/2017</a:t>
            </a:fld>
            <a:endParaRPr lang="en-GB"/>
          </a:p>
        </p:txBody>
      </p:sp>
      <p:sp>
        <p:nvSpPr>
          <p:cNvPr id="5" name="Fußzeilenplatzhalter 4"/>
          <p:cNvSpPr>
            <a:spLocks noGrp="1"/>
          </p:cNvSpPr>
          <p:nvPr>
            <p:ph type="ftr" sz="quarter" idx="11"/>
          </p:nvPr>
        </p:nvSpPr>
        <p:spPr/>
        <p:txBody>
          <a:bodyPr/>
          <a:lstStyle/>
          <a:p>
            <a:pPr>
              <a:defRPr/>
            </a:pPr>
            <a:r>
              <a:rPr lang="en-GB" dirty="0" err="1"/>
              <a:t>sa</a:t>
            </a:r>
            <a:endParaRPr lang="en-GB" dirty="0"/>
          </a:p>
        </p:txBody>
      </p:sp>
      <p:sp>
        <p:nvSpPr>
          <p:cNvPr id="6" name="Foliennummernplatzhalter 5"/>
          <p:cNvSpPr>
            <a:spLocks noGrp="1"/>
          </p:cNvSpPr>
          <p:nvPr>
            <p:ph type="sldNum" sz="quarter" idx="12"/>
          </p:nvPr>
        </p:nvSpPr>
        <p:spPr/>
        <p:txBody>
          <a:bodyPr/>
          <a:lstStyle/>
          <a:p>
            <a:fld id="{05A0BADB-8F3E-4E1A-8915-2B5B7E0BCF6D}" type="slidenum">
              <a:rPr lang="en-GB" altLang="de-DE" smtClean="0"/>
              <a:pPr/>
              <a:t>9</a:t>
            </a:fld>
            <a:endParaRPr lang="en-GB" altLang="de-DE"/>
          </a:p>
        </p:txBody>
      </p:sp>
    </p:spTree>
    <p:extLst>
      <p:ext uri="{BB962C8B-B14F-4D97-AF65-F5344CB8AC3E}">
        <p14:creationId xmlns:p14="http://schemas.microsoft.com/office/powerpoint/2010/main" val="218033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2015</Words>
  <Application>Microsoft Office PowerPoint</Application>
  <PresentationFormat>Bildschirmpräsentation (4:3)</PresentationFormat>
  <Paragraphs>479</Paragraphs>
  <Slides>38</Slides>
  <Notes>23</Notes>
  <HiddenSlides>0</HiddenSlides>
  <MMClips>0</MMClips>
  <ScaleCrop>false</ScaleCrop>
  <HeadingPairs>
    <vt:vector size="8" baseType="variant">
      <vt:variant>
        <vt:lpstr>Verwendete Schriftarten</vt:lpstr>
      </vt:variant>
      <vt:variant>
        <vt:i4>10</vt:i4>
      </vt:variant>
      <vt:variant>
        <vt:lpstr>Design</vt:lpstr>
      </vt:variant>
      <vt:variant>
        <vt:i4>1</vt:i4>
      </vt:variant>
      <vt:variant>
        <vt:lpstr>Eingebettete OLE-Server</vt:lpstr>
      </vt:variant>
      <vt:variant>
        <vt:i4>1</vt:i4>
      </vt:variant>
      <vt:variant>
        <vt:lpstr>Folientitel</vt:lpstr>
      </vt:variant>
      <vt:variant>
        <vt:i4>38</vt:i4>
      </vt:variant>
    </vt:vector>
  </HeadingPairs>
  <TitlesOfParts>
    <vt:vector size="50" baseType="lpstr">
      <vt:lpstr>ＭＳ Ｐゴシック</vt:lpstr>
      <vt:lpstr>Arial</vt:lpstr>
      <vt:lpstr>Arial Unicode MS</vt:lpstr>
      <vt:lpstr>Calibri</vt:lpstr>
      <vt:lpstr>Comic Sans MS</vt:lpstr>
      <vt:lpstr>Tahoma</vt:lpstr>
      <vt:lpstr>Verdana</vt:lpstr>
      <vt:lpstr>Wingdings</vt:lpstr>
      <vt:lpstr>Wingdings 3</vt:lpstr>
      <vt:lpstr>ヒラギノ角ゴ Pro W3</vt:lpstr>
      <vt:lpstr>Standarddesign</vt:lpstr>
      <vt:lpstr>Organization Chart</vt:lpstr>
      <vt:lpstr>Einführung Recht</vt:lpstr>
      <vt:lpstr>Was ist Recht</vt:lpstr>
      <vt:lpstr>Recht</vt:lpstr>
      <vt:lpstr>Rechtsordnung</vt:lpstr>
      <vt:lpstr>Rechtsquellen (Art. 1 ZGB)</vt:lpstr>
      <vt:lpstr>PowerPoint-Präsentation</vt:lpstr>
      <vt:lpstr>Rangordnung geschriebenes Recht </vt:lpstr>
      <vt:lpstr>Verfassung</vt:lpstr>
      <vt:lpstr>Verordnung</vt:lpstr>
      <vt:lpstr>Verfassung/Gesetz/Verordnung</vt:lpstr>
      <vt:lpstr>Das geschriebene Recht</vt:lpstr>
      <vt:lpstr>Zwingendes und dispositives Recht</vt:lpstr>
      <vt:lpstr>Beispiel relativ zwingende Regelung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Friedensrichter</vt:lpstr>
      <vt:lpstr>Friedensrichter/Schlichtungsverfahren</vt:lpstr>
      <vt:lpstr>PowerPoint-Präsentation</vt:lpstr>
      <vt:lpstr>PowerPoint-Präsentation</vt:lpstr>
      <vt:lpstr>PowerPoint-Präsentation</vt:lpstr>
      <vt:lpstr>PowerPoint-Präsentation</vt:lpstr>
      <vt:lpstr>PowerPoint-Präsentation</vt:lpstr>
      <vt:lpstr>Rechtsgrundsätze</vt:lpstr>
      <vt:lpstr>Treu und Glauben Art. 2 ZGB</vt:lpstr>
      <vt:lpstr>Vermutung des guten Glaubens Art. 3 ZGB</vt:lpstr>
      <vt:lpstr>Rechts- und Handlungsfähigkeit</vt:lpstr>
      <vt:lpstr>Personenrecht (Begriffe)</vt:lpstr>
      <vt:lpstr>Zwei Arten von Rechtssubjekten</vt:lpstr>
      <vt:lpstr>Rechtsfähigkeit (Art. 11 und 53 ZGB)</vt:lpstr>
      <vt:lpstr>Handlungsfähigkeit natürliche Personen (Art. 12 ZGB)</vt:lpstr>
      <vt:lpstr>Handlungsfähigkeit Voraussetzungen</vt:lpstr>
      <vt:lpstr>PowerPoint-Präsentation</vt:lpstr>
      <vt:lpstr>PowerPoint-Präsentation</vt:lpstr>
    </vt:vector>
  </TitlesOfParts>
  <Company>GBG-encon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Grundlagen VWL</dc:title>
  <dc:creator>Markus Schneider</dc:creator>
  <cp:lastModifiedBy>Sonja Amstutz</cp:lastModifiedBy>
  <cp:revision>77</cp:revision>
  <dcterms:created xsi:type="dcterms:W3CDTF">2008-07-20T06:02:25Z</dcterms:created>
  <dcterms:modified xsi:type="dcterms:W3CDTF">2017-11-07T21:48:41Z</dcterms:modified>
</cp:coreProperties>
</file>